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6"/>
  </p:notesMasterIdLst>
  <p:handoutMasterIdLst>
    <p:handoutMasterId r:id="rId27"/>
  </p:handoutMasterIdLst>
  <p:sldIdLst>
    <p:sldId id="256" r:id="rId5"/>
    <p:sldId id="344" r:id="rId6"/>
    <p:sldId id="383" r:id="rId7"/>
    <p:sldId id="342" r:id="rId8"/>
    <p:sldId id="450" r:id="rId9"/>
    <p:sldId id="257" r:id="rId10"/>
    <p:sldId id="484" r:id="rId11"/>
    <p:sldId id="424" r:id="rId12"/>
    <p:sldId id="481" r:id="rId13"/>
    <p:sldId id="488" r:id="rId14"/>
    <p:sldId id="480" r:id="rId15"/>
    <p:sldId id="483" r:id="rId16"/>
    <p:sldId id="274" r:id="rId17"/>
    <p:sldId id="428" r:id="rId18"/>
    <p:sldId id="477" r:id="rId19"/>
    <p:sldId id="487" r:id="rId20"/>
    <p:sldId id="340" r:id="rId21"/>
    <p:sldId id="426" r:id="rId22"/>
    <p:sldId id="338" r:id="rId23"/>
    <p:sldId id="482" r:id="rId24"/>
    <p:sldId id="33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25" autoAdjust="0"/>
  </p:normalViewPr>
  <p:slideViewPr>
    <p:cSldViewPr snapToGrid="0">
      <p:cViewPr varScale="1">
        <p:scale>
          <a:sx n="77" d="100"/>
          <a:sy n="77" d="100"/>
        </p:scale>
        <p:origin x="91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12/6/2024</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2</a:t>
            </a:fld>
            <a:endParaRPr lang="en-US"/>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12/6/2024</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809" y="4843464"/>
            <a:ext cx="9146384"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810" y="5791200"/>
            <a:ext cx="9146382"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Rectangle 7"/>
          <p:cNvSpPr/>
          <p:nvPr/>
        </p:nvSpPr>
        <p:spPr bwMode="gray">
          <a:xfrm rot="185582">
            <a:off x="1414945" y="762624"/>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976" y="917753"/>
            <a:ext cx="2593063"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7" name="Rectangle 6"/>
          <p:cNvSpPr/>
          <p:nvPr/>
        </p:nvSpPr>
        <p:spPr bwMode="gray">
          <a:xfrm rot="120000">
            <a:off x="4601937" y="740344"/>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8754" y="917753"/>
            <a:ext cx="2593063"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9" name="Rectangle 8"/>
          <p:cNvSpPr/>
          <p:nvPr/>
        </p:nvSpPr>
        <p:spPr bwMode="gray">
          <a:xfrm rot="21480000">
            <a:off x="7777286" y="727478"/>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2532" y="917754"/>
            <a:ext cx="2593063"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12/6/2024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8813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252984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883820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1136979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4221959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24856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 id="2147483706" r:id="rId19"/>
    <p:sldLayoutId id="2147483707" r:id="rId20"/>
    <p:sldLayoutId id="2147483708" r:id="rId21"/>
    <p:sldLayoutId id="2147483709" r:id="rId22"/>
    <p:sldLayoutId id="2147483711" r:id="rId23"/>
    <p:sldLayoutId id="2147483712" r:id="rId24"/>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2.xml"/><Relationship Id="rId5"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Basket filled with apples">
            <a:extLst>
              <a:ext uri="{FF2B5EF4-FFF2-40B4-BE49-F238E27FC236}">
                <a16:creationId xmlns:a16="http://schemas.microsoft.com/office/drawing/2014/main" id="{7F8F24C6-1DC0-1688-143F-62BE785B73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35584" y="2855883"/>
            <a:ext cx="2593063" cy="3314700"/>
          </a:xfrm>
          <a:prstGeom prst="rect">
            <a:avLst/>
          </a:prstGeom>
        </p:spPr>
      </p:pic>
      <p:pic>
        <p:nvPicPr>
          <p:cNvPr id="9" name="Picture Placeholder 7" descr="Close-up of cinnamon sticks and apples beside stack of plates and forks on table">
            <a:extLst>
              <a:ext uri="{FF2B5EF4-FFF2-40B4-BE49-F238E27FC236}">
                <a16:creationId xmlns:a16="http://schemas.microsoft.com/office/drawing/2014/main" id="{B2144679-9191-592F-F993-93BEC75541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39058" y="2855883"/>
            <a:ext cx="2593063" cy="3314700"/>
          </a:xfrm>
          <a:prstGeom prst="rect">
            <a:avLst/>
          </a:prstGeom>
        </p:spPr>
      </p:pic>
      <p:pic>
        <p:nvPicPr>
          <p:cNvPr id="10" name="Picture Placeholder 8" descr="Slice of apple pie on plate">
            <a:extLst>
              <a:ext uri="{FF2B5EF4-FFF2-40B4-BE49-F238E27FC236}">
                <a16:creationId xmlns:a16="http://schemas.microsoft.com/office/drawing/2014/main" id="{915628B3-8DBF-E674-7B9D-D460F8F750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063355" y="2855883"/>
            <a:ext cx="2593063" cy="3314701"/>
          </a:xfrm>
          <a:prstGeom prst="rect">
            <a:avLst/>
          </a:prstGeom>
        </p:spPr>
      </p:pic>
      <p:sp>
        <p:nvSpPr>
          <p:cNvPr id="11" name="Title 5">
            <a:extLst>
              <a:ext uri="{FF2B5EF4-FFF2-40B4-BE49-F238E27FC236}">
                <a16:creationId xmlns:a16="http://schemas.microsoft.com/office/drawing/2014/main" id="{08DCB0C3-4818-4CCD-2CFE-1FAC73DF5C41}"/>
              </a:ext>
            </a:extLst>
          </p:cNvPr>
          <p:cNvSpPr>
            <a:spLocks noGrp="1"/>
          </p:cNvSpPr>
          <p:nvPr>
            <p:ph type="ctrTitle"/>
          </p:nvPr>
        </p:nvSpPr>
        <p:spPr>
          <a:xfrm>
            <a:off x="1292202" y="1079990"/>
            <a:ext cx="9144002" cy="947736"/>
          </a:xfrm>
        </p:spPr>
        <p:txBody>
          <a:bodyPr>
            <a:normAutofit fontScale="90000"/>
          </a:bodyPr>
          <a:lstStyle/>
          <a:p>
            <a:r>
              <a:rPr lang="en-US" dirty="0" err="1"/>
              <a:t>MealMap</a:t>
            </a:r>
            <a:r>
              <a:rPr lang="en-US" dirty="0"/>
              <a:t> </a:t>
            </a:r>
            <a:br>
              <a:rPr lang="en-US" dirty="0"/>
            </a:br>
            <a:r>
              <a:rPr lang="en-US" dirty="0"/>
              <a:t> </a:t>
            </a:r>
            <a:r>
              <a:rPr lang="en-US" sz="3300" dirty="0"/>
              <a:t>A Smarter Way to Eat Healthy and Stay Balanced</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4F6C6-35AE-56D6-A8E8-0C4927B314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57C0BB-FA1B-AFC5-31FA-D1A439E347D5}"/>
              </a:ext>
            </a:extLst>
          </p:cNvPr>
          <p:cNvSpPr txBox="1"/>
          <p:nvPr/>
        </p:nvSpPr>
        <p:spPr>
          <a:xfrm>
            <a:off x="1172817" y="1182231"/>
            <a:ext cx="9669225" cy="4493538"/>
          </a:xfrm>
          <a:prstGeom prst="rect">
            <a:avLst/>
          </a:prstGeom>
          <a:noFill/>
        </p:spPr>
        <p:txBody>
          <a:bodyPr wrap="square">
            <a:spAutoFit/>
          </a:bodyPr>
          <a:lstStyle/>
          <a:p>
            <a:pPr algn="ctr"/>
            <a:r>
              <a:rPr lang="en-US" sz="2800" b="1" dirty="0"/>
              <a:t>Functionality</a:t>
            </a:r>
          </a:p>
          <a:p>
            <a:endParaRPr lang="en-US" dirty="0"/>
          </a:p>
          <a:p>
            <a:pPr algn="just"/>
            <a:r>
              <a:rPr lang="en-US" sz="2000" dirty="0"/>
              <a:t>•</a:t>
            </a:r>
            <a:r>
              <a:rPr lang="en-US" sz="2000" b="1" dirty="0"/>
              <a:t>User Profiles: </a:t>
            </a:r>
            <a:r>
              <a:rPr lang="en-US" sz="2000" dirty="0"/>
              <a:t>Users can create and manage profiles, including dietary preferences, restrictions, and health objectives. </a:t>
            </a:r>
          </a:p>
          <a:p>
            <a:pPr algn="just"/>
            <a:r>
              <a:rPr lang="en-US" sz="2000" dirty="0"/>
              <a:t>•</a:t>
            </a:r>
            <a:r>
              <a:rPr lang="en-US" sz="2000" b="1" dirty="0"/>
              <a:t>Recipe Database: </a:t>
            </a:r>
            <a:r>
              <a:rPr lang="en-US" sz="2000" dirty="0"/>
              <a:t>Access a comprehensive database of recipes, with filtering options for dietary needs, cuisine, and difficulty. </a:t>
            </a:r>
          </a:p>
          <a:p>
            <a:pPr algn="just"/>
            <a:r>
              <a:rPr lang="en-US" sz="2000" dirty="0"/>
              <a:t>•</a:t>
            </a:r>
            <a:r>
              <a:rPr lang="en-US" sz="2000" b="1" dirty="0"/>
              <a:t>Meal Planning Tools: </a:t>
            </a:r>
            <a:r>
              <a:rPr lang="en-US" sz="2000" dirty="0"/>
              <a:t>Use drag-and-drop functionality to plan meals for the week, with calendar integration. </a:t>
            </a:r>
          </a:p>
          <a:p>
            <a:pPr algn="just"/>
            <a:r>
              <a:rPr lang="en-US" sz="2000" dirty="0"/>
              <a:t>•</a:t>
            </a:r>
            <a:r>
              <a:rPr lang="en-US" sz="2000" b="1" dirty="0"/>
              <a:t>Grocery List Automation: </a:t>
            </a:r>
            <a:r>
              <a:rPr lang="en-US" sz="2000" dirty="0"/>
              <a:t>Automatically generate grocery lists based on selected meals and recipes, with options for online shopping integration. </a:t>
            </a:r>
          </a:p>
          <a:p>
            <a:pPr algn="just"/>
            <a:r>
              <a:rPr lang="en-US" sz="2000" dirty="0"/>
              <a:t>•</a:t>
            </a:r>
            <a:r>
              <a:rPr lang="en-US" sz="2000" b="1" dirty="0"/>
              <a:t>Nutritional Analysis: </a:t>
            </a:r>
            <a:r>
              <a:rPr lang="en-US" sz="2000" dirty="0"/>
              <a:t>Track and analyze daily nutritional intake, with visual reports and recommendations. </a:t>
            </a:r>
          </a:p>
          <a:p>
            <a:pPr algn="just"/>
            <a:r>
              <a:rPr lang="en-US" sz="2000" dirty="0"/>
              <a:t>•</a:t>
            </a:r>
            <a:r>
              <a:rPr lang="en-US" sz="2000" b="1" dirty="0"/>
              <a:t>Educational Resources: </a:t>
            </a:r>
            <a:r>
              <a:rPr lang="en-US" sz="2000" dirty="0"/>
              <a:t>Access articles, videos, and tips on healthy eating and cooking techniques</a:t>
            </a:r>
          </a:p>
        </p:txBody>
      </p:sp>
    </p:spTree>
    <p:extLst>
      <p:ext uri="{BB962C8B-B14F-4D97-AF65-F5344CB8AC3E}">
        <p14:creationId xmlns:p14="http://schemas.microsoft.com/office/powerpoint/2010/main" val="364111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2EF9-9057-55A7-E17D-C17700219BD5}"/>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FA532C25-10CC-9D20-BEC2-3C927A75D2C1}"/>
              </a:ext>
            </a:extLst>
          </p:cNvPr>
          <p:cNvSpPr txBox="1"/>
          <p:nvPr/>
        </p:nvSpPr>
        <p:spPr>
          <a:xfrm>
            <a:off x="624736" y="940195"/>
            <a:ext cx="10942527" cy="5201424"/>
          </a:xfrm>
          <a:prstGeom prst="rect">
            <a:avLst/>
          </a:prstGeom>
          <a:noFill/>
        </p:spPr>
        <p:txBody>
          <a:bodyPr wrap="square">
            <a:spAutoFit/>
          </a:bodyPr>
          <a:lstStyle/>
          <a:p>
            <a:pPr algn="ctr"/>
            <a:r>
              <a:rPr lang="en-US" sz="2800" b="1" dirty="0"/>
              <a:t>    Market Analysis</a:t>
            </a:r>
          </a:p>
          <a:p>
            <a:pPr algn="ctr"/>
            <a:endParaRPr lang="en-US" sz="2800" b="1" dirty="0"/>
          </a:p>
          <a:p>
            <a:pPr algn="just"/>
            <a:r>
              <a:rPr lang="en-US" sz="2000" dirty="0"/>
              <a:t>With a growing middle class, urbanization, and increasing health awareness, Bangladesh presents a promising market for </a:t>
            </a:r>
            <a:r>
              <a:rPr lang="en-US" sz="2000" dirty="0" err="1"/>
              <a:t>MealMap</a:t>
            </a:r>
            <a:r>
              <a:rPr lang="en-US" sz="2000" dirty="0"/>
              <a:t>. The demand for personalized meal planning and nutritional solutions is fueled by busy lifestyles, rising internet penetration, and smartphone usage.</a:t>
            </a:r>
          </a:p>
          <a:p>
            <a:pPr algn="just"/>
            <a:endParaRPr lang="en-US" sz="2000" dirty="0"/>
          </a:p>
          <a:p>
            <a:pPr algn="just"/>
            <a:r>
              <a:rPr lang="en-US" sz="2000" b="1" dirty="0"/>
              <a:t>Key Insights:</a:t>
            </a:r>
          </a:p>
          <a:p>
            <a:pPr algn="just">
              <a:buFont typeface="Arial" panose="020B0604020202020204" pitchFamily="34" charset="0"/>
              <a:buChar char="•"/>
            </a:pPr>
            <a:r>
              <a:rPr lang="en-US" sz="2000" dirty="0"/>
              <a:t>Urban professionals and families are the primary target audience.</a:t>
            </a:r>
          </a:p>
          <a:p>
            <a:pPr algn="just">
              <a:buFont typeface="Arial" panose="020B0604020202020204" pitchFamily="34" charset="0"/>
              <a:buChar char="•"/>
            </a:pPr>
            <a:r>
              <a:rPr lang="en-US" sz="2000" dirty="0"/>
              <a:t>Growing adoption of food delivery apps and online grocery shopping indicates readiness for a platform like </a:t>
            </a:r>
            <a:r>
              <a:rPr lang="en-US" sz="2000" dirty="0" err="1"/>
              <a:t>MealMap</a:t>
            </a:r>
            <a:r>
              <a:rPr lang="en-US" sz="2000" dirty="0"/>
              <a:t>.</a:t>
            </a:r>
          </a:p>
          <a:p>
            <a:pPr algn="just">
              <a:buFont typeface="Arial" panose="020B0604020202020204" pitchFamily="34" charset="0"/>
              <a:buChar char="•"/>
            </a:pPr>
            <a:r>
              <a:rPr lang="en-US" sz="2000" dirty="0"/>
              <a:t>Rising awareness of diet-related health issues supports the need for nutritional tracking and planning tools.</a:t>
            </a:r>
          </a:p>
          <a:p>
            <a:pPr algn="ctr"/>
            <a:endParaRPr lang="en-US" sz="2800" b="1" dirty="0"/>
          </a:p>
          <a:p>
            <a:endParaRPr lang="en-US" sz="2800" b="1" dirty="0"/>
          </a:p>
        </p:txBody>
      </p:sp>
    </p:spTree>
    <p:extLst>
      <p:ext uri="{BB962C8B-B14F-4D97-AF65-F5344CB8AC3E}">
        <p14:creationId xmlns:p14="http://schemas.microsoft.com/office/powerpoint/2010/main" val="9463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3719-851D-CD7B-A9DF-A27C4477A9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B92034-9967-E6C7-507E-AB179C8BE7CD}"/>
              </a:ext>
            </a:extLst>
          </p:cNvPr>
          <p:cNvSpPr>
            <a:spLocks noGrp="1"/>
          </p:cNvSpPr>
          <p:nvPr>
            <p:ph type="sldNum" sz="quarter" idx="4"/>
          </p:nvPr>
        </p:nvSpPr>
        <p:spPr/>
        <p:txBody>
          <a:bodyPr/>
          <a:lstStyle/>
          <a:p>
            <a:fld id="{745CA84A-544F-4B6B-BC9A-925394EE73B5}" type="slidenum">
              <a:rPr lang="en-US" smtClean="0"/>
              <a:pPr/>
              <a:t>12</a:t>
            </a:fld>
            <a:endParaRPr lang="en-US" dirty="0"/>
          </a:p>
        </p:txBody>
      </p:sp>
      <p:sp>
        <p:nvSpPr>
          <p:cNvPr id="2" name="TextBox 1">
            <a:extLst>
              <a:ext uri="{FF2B5EF4-FFF2-40B4-BE49-F238E27FC236}">
                <a16:creationId xmlns:a16="http://schemas.microsoft.com/office/drawing/2014/main" id="{F07CC62F-B08C-F08E-C47D-D8D42EC366D9}"/>
              </a:ext>
            </a:extLst>
          </p:cNvPr>
          <p:cNvSpPr txBox="1"/>
          <p:nvPr/>
        </p:nvSpPr>
        <p:spPr>
          <a:xfrm>
            <a:off x="1087479" y="874454"/>
            <a:ext cx="9815747" cy="5109091"/>
          </a:xfrm>
          <a:prstGeom prst="rect">
            <a:avLst/>
          </a:prstGeom>
          <a:noFill/>
        </p:spPr>
        <p:txBody>
          <a:bodyPr wrap="square">
            <a:spAutoFit/>
          </a:bodyPr>
          <a:lstStyle/>
          <a:p>
            <a:pPr algn="ctr"/>
            <a:r>
              <a:rPr lang="en-US" sz="2800" b="1" dirty="0"/>
              <a:t>Revenue Generation</a:t>
            </a:r>
          </a:p>
          <a:p>
            <a:pPr algn="ctr"/>
            <a:endParaRPr lang="en-US" sz="2800" b="1" dirty="0"/>
          </a:p>
          <a:p>
            <a:pPr algn="just"/>
            <a:r>
              <a:rPr lang="en-US" dirty="0" err="1"/>
              <a:t>MealMap</a:t>
            </a:r>
            <a:r>
              <a:rPr lang="en-US" dirty="0"/>
              <a:t> will employ the following revenue streams tailored to the Bangladeshi market:</a:t>
            </a:r>
          </a:p>
          <a:p>
            <a:pPr algn="just">
              <a:buFont typeface="+mj-lt"/>
              <a:buAutoNum type="arabicPeriod"/>
            </a:pPr>
            <a:r>
              <a:rPr lang="en-US" b="1" dirty="0"/>
              <a:t>Subscription Plans:</a:t>
            </a:r>
            <a:endParaRPr lang="en-US" dirty="0"/>
          </a:p>
          <a:p>
            <a:pPr marL="742950" lvl="1" indent="-285750" algn="just">
              <a:buFont typeface="Arial" panose="020B0604020202020204" pitchFamily="34" charset="0"/>
              <a:buChar char="•"/>
            </a:pPr>
            <a:r>
              <a:rPr lang="en-US" dirty="0"/>
              <a:t>Free tier for basic features to attract users.</a:t>
            </a:r>
          </a:p>
          <a:p>
            <a:pPr marL="742950" lvl="1" indent="-285750" algn="just">
              <a:buFont typeface="Arial" panose="020B0604020202020204" pitchFamily="34" charset="0"/>
              <a:buChar char="•"/>
            </a:pPr>
            <a:r>
              <a:rPr lang="en-US" dirty="0"/>
              <a:t>Premium tier priced at </a:t>
            </a:r>
            <a:r>
              <a:rPr lang="en-US" b="1" dirty="0"/>
              <a:t>BDT 500/month</a:t>
            </a:r>
            <a:r>
              <a:rPr lang="en-US" dirty="0"/>
              <a:t> or </a:t>
            </a:r>
            <a:r>
              <a:rPr lang="en-US" b="1" dirty="0"/>
              <a:t>BDT 5,000/year</a:t>
            </a:r>
            <a:r>
              <a:rPr lang="en-US" dirty="0"/>
              <a:t> for advanced features like nutritional analysis and grocery integration.</a:t>
            </a:r>
          </a:p>
          <a:p>
            <a:pPr algn="just">
              <a:buFont typeface="+mj-lt"/>
              <a:buAutoNum type="arabicPeriod"/>
            </a:pPr>
            <a:r>
              <a:rPr lang="en-US" b="1" dirty="0"/>
              <a:t>Partnership Commissions:</a:t>
            </a:r>
            <a:endParaRPr lang="en-US" dirty="0"/>
          </a:p>
          <a:p>
            <a:pPr marL="742950" lvl="1" indent="-285750" algn="just">
              <a:buFont typeface="Arial" panose="020B0604020202020204" pitchFamily="34" charset="0"/>
              <a:buChar char="•"/>
            </a:pPr>
            <a:r>
              <a:rPr lang="en-US" dirty="0"/>
              <a:t>Collaborations with local grocery delivery services like </a:t>
            </a:r>
            <a:r>
              <a:rPr lang="en-US" dirty="0" err="1"/>
              <a:t>Chaldal</a:t>
            </a:r>
            <a:r>
              <a:rPr lang="en-US" dirty="0"/>
              <a:t> or </a:t>
            </a:r>
            <a:r>
              <a:rPr lang="en-US" dirty="0" err="1"/>
              <a:t>Foodpanda</a:t>
            </a:r>
            <a:r>
              <a:rPr lang="en-US" dirty="0"/>
              <a:t> Grocery.</a:t>
            </a:r>
          </a:p>
          <a:p>
            <a:pPr marL="742950" lvl="1" indent="-285750" algn="just">
              <a:buFont typeface="Arial" panose="020B0604020202020204" pitchFamily="34" charset="0"/>
              <a:buChar char="•"/>
            </a:pPr>
            <a:r>
              <a:rPr lang="en-US" dirty="0"/>
              <a:t>Partnerships with fitness centers and dietitians for additional commissions.</a:t>
            </a:r>
          </a:p>
          <a:p>
            <a:pPr algn="just">
              <a:buFont typeface="+mj-lt"/>
              <a:buAutoNum type="arabicPeriod"/>
            </a:pPr>
            <a:r>
              <a:rPr lang="en-US" b="1" dirty="0"/>
              <a:t>Advertisement Revenue:</a:t>
            </a:r>
            <a:endParaRPr lang="en-US" dirty="0"/>
          </a:p>
          <a:p>
            <a:pPr marL="742950" lvl="1" indent="-285750" algn="just">
              <a:buFont typeface="Arial" panose="020B0604020202020204" pitchFamily="34" charset="0"/>
              <a:buChar char="•"/>
            </a:pPr>
            <a:r>
              <a:rPr lang="en-US" dirty="0"/>
              <a:t>Ads from local food brands, health products, and wellness services.</a:t>
            </a:r>
          </a:p>
          <a:p>
            <a:pPr algn="just">
              <a:buFont typeface="+mj-lt"/>
              <a:buAutoNum type="arabicPeriod"/>
            </a:pPr>
            <a:r>
              <a:rPr lang="en-US" b="1" dirty="0"/>
              <a:t>Affiliate Marketing:</a:t>
            </a:r>
            <a:endParaRPr lang="en-US" dirty="0"/>
          </a:p>
          <a:p>
            <a:pPr marL="742950" lvl="1" indent="-285750" algn="just">
              <a:buFont typeface="Arial" panose="020B0604020202020204" pitchFamily="34" charset="0"/>
              <a:buChar char="•"/>
            </a:pPr>
            <a:r>
              <a:rPr lang="en-US" dirty="0"/>
              <a:t>Partnerships with local kitchen appliance stores and organic food suppliers.</a:t>
            </a:r>
          </a:p>
          <a:p>
            <a:pPr algn="just">
              <a:buFont typeface="+mj-lt"/>
              <a:buAutoNum type="arabicPeriod"/>
            </a:pPr>
            <a:r>
              <a:rPr lang="en-US" b="1" dirty="0"/>
              <a:t>Merchandise Sales:</a:t>
            </a:r>
            <a:endParaRPr lang="en-US" dirty="0"/>
          </a:p>
          <a:p>
            <a:pPr marL="742950" lvl="1" indent="-285750" algn="just">
              <a:buFont typeface="Arial" panose="020B0604020202020204" pitchFamily="34" charset="0"/>
              <a:buChar char="•"/>
            </a:pPr>
            <a:r>
              <a:rPr lang="en-US" dirty="0" err="1"/>
              <a:t>MealMap</a:t>
            </a:r>
            <a:r>
              <a:rPr lang="en-US" dirty="0"/>
              <a:t>-branded recipe books and kitchen tools tailored for Bangladeshi cuisine.</a:t>
            </a:r>
          </a:p>
        </p:txBody>
      </p:sp>
    </p:spTree>
    <p:extLst>
      <p:ext uri="{BB962C8B-B14F-4D97-AF65-F5344CB8AC3E}">
        <p14:creationId xmlns:p14="http://schemas.microsoft.com/office/powerpoint/2010/main" val="59022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C8EC3DE-6959-4606-92E7-BAA4FE72E2FA}"/>
              </a:ext>
            </a:extLst>
          </p:cNvPr>
          <p:cNvSpPr>
            <a:spLocks noGrp="1"/>
          </p:cNvSpPr>
          <p:nvPr>
            <p:ph type="dt" sz="half" idx="10"/>
          </p:nvPr>
        </p:nvSpPr>
        <p:spPr>
          <a:xfrm>
            <a:off x="838200" y="6429375"/>
            <a:ext cx="2743200" cy="365125"/>
          </a:xfrm>
        </p:spPr>
        <p:txBody>
          <a:bodyPr/>
          <a:lstStyle/>
          <a:p>
            <a:r>
              <a:rPr lang="en-US"/>
              <a:t>3/1/20XX</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8D03D7EC-E54B-4E0E-A5C3-7071C72A8940}"/>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13</a:t>
            </a:fld>
            <a:endParaRPr lang="en-US"/>
          </a:p>
        </p:txBody>
      </p:sp>
      <p:sp>
        <p:nvSpPr>
          <p:cNvPr id="11" name="Rectangle 1">
            <a:extLst>
              <a:ext uri="{FF2B5EF4-FFF2-40B4-BE49-F238E27FC236}">
                <a16:creationId xmlns:a16="http://schemas.microsoft.com/office/drawing/2014/main" id="{CE5B2DD0-1F5A-8018-E8B4-E85A9C25AEA3}"/>
              </a:ext>
            </a:extLst>
          </p:cNvPr>
          <p:cNvSpPr>
            <a:spLocks noChangeArrowheads="1"/>
          </p:cNvSpPr>
          <p:nvPr/>
        </p:nvSpPr>
        <p:spPr bwMode="auto">
          <a:xfrm>
            <a:off x="612057" y="592337"/>
            <a:ext cx="10741743"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Revenue Projections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MealMap</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is positioned to succeed in Bangladesh by addressing the need for </a:t>
            </a:r>
            <a:r>
              <a:rPr kumimoji="0" lang="en-US" altLang="en-US" b="0" i="0" u="none" strike="noStrike" cap="none" normalizeH="0" baseline="0" dirty="0" err="1">
                <a:ln>
                  <a:noFill/>
                </a:ln>
                <a:solidFill>
                  <a:schemeClr val="tx1"/>
                </a:solidFill>
                <a:effectLst/>
                <a:latin typeface="Arial" panose="020B0604020202020204" pitchFamily="34" charset="0"/>
              </a:rPr>
              <a:t>affordable,localized,and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healthfocused</a:t>
            </a:r>
            <a:r>
              <a:rPr kumimoji="0" lang="en-US" altLang="en-US" b="0" i="0" u="none" strike="noStrike" cap="none" normalizeH="0" baseline="0" dirty="0">
                <a:ln>
                  <a:noFill/>
                </a:ln>
                <a:solidFill>
                  <a:schemeClr val="tx1"/>
                </a:solidFill>
                <a:effectLst/>
                <a:latin typeface="Arial" panose="020B0604020202020204" pitchFamily="34" charset="0"/>
              </a:rPr>
              <a:t> meal planning</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solutions.</a:t>
            </a:r>
          </a:p>
        </p:txBody>
      </p:sp>
      <p:graphicFrame>
        <p:nvGraphicFramePr>
          <p:cNvPr id="12" name="Table 11">
            <a:extLst>
              <a:ext uri="{FF2B5EF4-FFF2-40B4-BE49-F238E27FC236}">
                <a16:creationId xmlns:a16="http://schemas.microsoft.com/office/drawing/2014/main" id="{8E1FE9CB-9DD2-A6BF-A8E4-F7B99686930E}"/>
              </a:ext>
            </a:extLst>
          </p:cNvPr>
          <p:cNvGraphicFramePr>
            <a:graphicFrameLocks noGrp="1"/>
          </p:cNvGraphicFramePr>
          <p:nvPr>
            <p:extLst>
              <p:ext uri="{D42A27DB-BD31-4B8C-83A1-F6EECF244321}">
                <p14:modId xmlns:p14="http://schemas.microsoft.com/office/powerpoint/2010/main" val="1817789594"/>
              </p:ext>
            </p:extLst>
          </p:nvPr>
        </p:nvGraphicFramePr>
        <p:xfrm>
          <a:off x="958964" y="2435091"/>
          <a:ext cx="10477181" cy="3684378"/>
        </p:xfrm>
        <a:graphic>
          <a:graphicData uri="http://schemas.openxmlformats.org/drawingml/2006/table">
            <a:tbl>
              <a:tblPr>
                <a:tableStyleId>{616DA210-FB5B-4158-B5E0-FEB733F419BA}</a:tableStyleId>
              </a:tblPr>
              <a:tblGrid>
                <a:gridCol w="2239835">
                  <a:extLst>
                    <a:ext uri="{9D8B030D-6E8A-4147-A177-3AD203B41FA5}">
                      <a16:colId xmlns:a16="http://schemas.microsoft.com/office/drawing/2014/main" val="2888687043"/>
                    </a:ext>
                  </a:extLst>
                </a:gridCol>
                <a:gridCol w="2745782">
                  <a:extLst>
                    <a:ext uri="{9D8B030D-6E8A-4147-A177-3AD203B41FA5}">
                      <a16:colId xmlns:a16="http://schemas.microsoft.com/office/drawing/2014/main" val="149751179"/>
                    </a:ext>
                  </a:extLst>
                </a:gridCol>
                <a:gridCol w="2745782">
                  <a:extLst>
                    <a:ext uri="{9D8B030D-6E8A-4147-A177-3AD203B41FA5}">
                      <a16:colId xmlns:a16="http://schemas.microsoft.com/office/drawing/2014/main" val="2180646876"/>
                    </a:ext>
                  </a:extLst>
                </a:gridCol>
                <a:gridCol w="2745782">
                  <a:extLst>
                    <a:ext uri="{9D8B030D-6E8A-4147-A177-3AD203B41FA5}">
                      <a16:colId xmlns:a16="http://schemas.microsoft.com/office/drawing/2014/main" val="2571818828"/>
                    </a:ext>
                  </a:extLst>
                </a:gridCol>
              </a:tblGrid>
              <a:tr h="445317">
                <a:tc>
                  <a:txBody>
                    <a:bodyPr/>
                    <a:lstStyle/>
                    <a:p>
                      <a:r>
                        <a:rPr lang="en-US" sz="1600" dirty="0"/>
                        <a:t>Revenue Source</a:t>
                      </a:r>
                    </a:p>
                  </a:txBody>
                  <a:tcPr anchor="ctr"/>
                </a:tc>
                <a:tc>
                  <a:txBody>
                    <a:bodyPr/>
                    <a:lstStyle/>
                    <a:p>
                      <a:r>
                        <a:rPr lang="en-US" sz="1600"/>
                        <a:t>Year 1</a:t>
                      </a:r>
                    </a:p>
                  </a:txBody>
                  <a:tcPr anchor="ctr"/>
                </a:tc>
                <a:tc>
                  <a:txBody>
                    <a:bodyPr/>
                    <a:lstStyle/>
                    <a:p>
                      <a:r>
                        <a:rPr lang="en-US" sz="1600" dirty="0"/>
                        <a:t>Year 3</a:t>
                      </a:r>
                    </a:p>
                  </a:txBody>
                  <a:tcPr anchor="ctr"/>
                </a:tc>
                <a:tc>
                  <a:txBody>
                    <a:bodyPr/>
                    <a:lstStyle/>
                    <a:p>
                      <a:r>
                        <a:rPr lang="en-US" sz="1600" dirty="0"/>
                        <a:t>Year 5</a:t>
                      </a:r>
                    </a:p>
                  </a:txBody>
                  <a:tcPr anchor="ctr"/>
                </a:tc>
                <a:extLst>
                  <a:ext uri="{0D108BD9-81ED-4DB2-BD59-A6C34878D82A}">
                    <a16:rowId xmlns:a16="http://schemas.microsoft.com/office/drawing/2014/main" val="1098028745"/>
                  </a:ext>
                </a:extLst>
              </a:tr>
              <a:tr h="527906">
                <a:tc>
                  <a:txBody>
                    <a:bodyPr/>
                    <a:lstStyle/>
                    <a:p>
                      <a:r>
                        <a:rPr lang="en-US" sz="1600" dirty="0"/>
                        <a:t>Subscription Plans</a:t>
                      </a:r>
                    </a:p>
                  </a:txBody>
                  <a:tcPr anchor="ctr"/>
                </a:tc>
                <a:tc>
                  <a:txBody>
                    <a:bodyPr/>
                    <a:lstStyle/>
                    <a:p>
                      <a:r>
                        <a:rPr lang="en-US" sz="1600" dirty="0"/>
                        <a:t>BDT 15,00,000</a:t>
                      </a:r>
                    </a:p>
                  </a:txBody>
                  <a:tcPr anchor="ctr"/>
                </a:tc>
                <a:tc>
                  <a:txBody>
                    <a:bodyPr/>
                    <a:lstStyle/>
                    <a:p>
                      <a:r>
                        <a:rPr lang="en-US" sz="1600"/>
                        <a:t>BDT 50,00,000</a:t>
                      </a:r>
                    </a:p>
                  </a:txBody>
                  <a:tcPr anchor="ctr"/>
                </a:tc>
                <a:tc>
                  <a:txBody>
                    <a:bodyPr/>
                    <a:lstStyle/>
                    <a:p>
                      <a:r>
                        <a:rPr lang="en-US" sz="1600" dirty="0"/>
                        <a:t>BDT 1,00,00,000</a:t>
                      </a:r>
                    </a:p>
                  </a:txBody>
                  <a:tcPr anchor="ctr"/>
                </a:tc>
                <a:extLst>
                  <a:ext uri="{0D108BD9-81ED-4DB2-BD59-A6C34878D82A}">
                    <a16:rowId xmlns:a16="http://schemas.microsoft.com/office/drawing/2014/main" val="2063924542"/>
                  </a:ext>
                </a:extLst>
              </a:tr>
              <a:tr h="630906">
                <a:tc>
                  <a:txBody>
                    <a:bodyPr/>
                    <a:lstStyle/>
                    <a:p>
                      <a:r>
                        <a:rPr lang="en-US" sz="1600"/>
                        <a:t>Partner Commissions</a:t>
                      </a:r>
                    </a:p>
                  </a:txBody>
                  <a:tcPr anchor="ctr"/>
                </a:tc>
                <a:tc>
                  <a:txBody>
                    <a:bodyPr/>
                    <a:lstStyle/>
                    <a:p>
                      <a:r>
                        <a:rPr lang="en-US" sz="1600" dirty="0"/>
                        <a:t>BDT 5,00,000</a:t>
                      </a:r>
                    </a:p>
                  </a:txBody>
                  <a:tcPr anchor="ctr"/>
                </a:tc>
                <a:tc>
                  <a:txBody>
                    <a:bodyPr/>
                    <a:lstStyle/>
                    <a:p>
                      <a:r>
                        <a:rPr lang="en-US" sz="1600"/>
                        <a:t>BDT 15,00,000</a:t>
                      </a:r>
                    </a:p>
                  </a:txBody>
                  <a:tcPr anchor="ctr"/>
                </a:tc>
                <a:tc>
                  <a:txBody>
                    <a:bodyPr/>
                    <a:lstStyle/>
                    <a:p>
                      <a:r>
                        <a:rPr lang="en-US" sz="1600"/>
                        <a:t>BDT 30,00,000</a:t>
                      </a:r>
                    </a:p>
                  </a:txBody>
                  <a:tcPr anchor="ctr"/>
                </a:tc>
                <a:extLst>
                  <a:ext uri="{0D108BD9-81ED-4DB2-BD59-A6C34878D82A}">
                    <a16:rowId xmlns:a16="http://schemas.microsoft.com/office/drawing/2014/main" val="78758510"/>
                  </a:ext>
                </a:extLst>
              </a:tr>
              <a:tr h="527906">
                <a:tc>
                  <a:txBody>
                    <a:bodyPr/>
                    <a:lstStyle/>
                    <a:p>
                      <a:r>
                        <a:rPr lang="en-US" sz="1600" dirty="0"/>
                        <a:t>Advertisement Revenue</a:t>
                      </a:r>
                    </a:p>
                  </a:txBody>
                  <a:tcPr anchor="ctr"/>
                </a:tc>
                <a:tc>
                  <a:txBody>
                    <a:bodyPr/>
                    <a:lstStyle/>
                    <a:p>
                      <a:r>
                        <a:rPr lang="en-US" sz="1600" dirty="0"/>
                        <a:t>BDT 2,00,000</a:t>
                      </a:r>
                    </a:p>
                  </a:txBody>
                  <a:tcPr anchor="ctr"/>
                </a:tc>
                <a:tc>
                  <a:txBody>
                    <a:bodyPr/>
                    <a:lstStyle/>
                    <a:p>
                      <a:r>
                        <a:rPr lang="en-US" sz="1600" dirty="0"/>
                        <a:t>BDT 10,00,000</a:t>
                      </a:r>
                    </a:p>
                  </a:txBody>
                  <a:tcPr anchor="ctr"/>
                </a:tc>
                <a:tc>
                  <a:txBody>
                    <a:bodyPr/>
                    <a:lstStyle/>
                    <a:p>
                      <a:r>
                        <a:rPr lang="en-US" sz="1600"/>
                        <a:t>BDT 20,00,000</a:t>
                      </a:r>
                    </a:p>
                  </a:txBody>
                  <a:tcPr anchor="ctr"/>
                </a:tc>
                <a:extLst>
                  <a:ext uri="{0D108BD9-81ED-4DB2-BD59-A6C34878D82A}">
                    <a16:rowId xmlns:a16="http://schemas.microsoft.com/office/drawing/2014/main" val="1921958689"/>
                  </a:ext>
                </a:extLst>
              </a:tr>
              <a:tr h="527906">
                <a:tc>
                  <a:txBody>
                    <a:bodyPr/>
                    <a:lstStyle/>
                    <a:p>
                      <a:r>
                        <a:rPr lang="en-US" sz="1600"/>
                        <a:t>Affiliate Marketing</a:t>
                      </a:r>
                    </a:p>
                  </a:txBody>
                  <a:tcPr anchor="ctr"/>
                </a:tc>
                <a:tc>
                  <a:txBody>
                    <a:bodyPr/>
                    <a:lstStyle/>
                    <a:p>
                      <a:r>
                        <a:rPr lang="en-US" sz="1600"/>
                        <a:t>BDT 1,00,000</a:t>
                      </a:r>
                    </a:p>
                  </a:txBody>
                  <a:tcPr anchor="ctr"/>
                </a:tc>
                <a:tc>
                  <a:txBody>
                    <a:bodyPr/>
                    <a:lstStyle/>
                    <a:p>
                      <a:r>
                        <a:rPr lang="en-US" sz="1600" dirty="0"/>
                        <a:t>BDT 5,00,000</a:t>
                      </a:r>
                    </a:p>
                  </a:txBody>
                  <a:tcPr anchor="ctr"/>
                </a:tc>
                <a:tc>
                  <a:txBody>
                    <a:bodyPr/>
                    <a:lstStyle/>
                    <a:p>
                      <a:r>
                        <a:rPr lang="en-US" sz="1600"/>
                        <a:t>BDT 10,00,000</a:t>
                      </a:r>
                    </a:p>
                  </a:txBody>
                  <a:tcPr anchor="ctr"/>
                </a:tc>
                <a:extLst>
                  <a:ext uri="{0D108BD9-81ED-4DB2-BD59-A6C34878D82A}">
                    <a16:rowId xmlns:a16="http://schemas.microsoft.com/office/drawing/2014/main" val="861199501"/>
                  </a:ext>
                </a:extLst>
              </a:tr>
              <a:tr h="527906">
                <a:tc>
                  <a:txBody>
                    <a:bodyPr/>
                    <a:lstStyle/>
                    <a:p>
                      <a:r>
                        <a:rPr lang="en-US" sz="1600"/>
                        <a:t>Merchandise Sales</a:t>
                      </a:r>
                    </a:p>
                  </a:txBody>
                  <a:tcPr anchor="ctr"/>
                </a:tc>
                <a:tc>
                  <a:txBody>
                    <a:bodyPr/>
                    <a:lstStyle/>
                    <a:p>
                      <a:r>
                        <a:rPr lang="en-US" sz="1600"/>
                        <a:t>BDT 2,00,000</a:t>
                      </a:r>
                    </a:p>
                  </a:txBody>
                  <a:tcPr anchor="ctr"/>
                </a:tc>
                <a:tc>
                  <a:txBody>
                    <a:bodyPr/>
                    <a:lstStyle/>
                    <a:p>
                      <a:r>
                        <a:rPr lang="en-US" sz="1600" dirty="0"/>
                        <a:t>BDT 7,00,000</a:t>
                      </a:r>
                    </a:p>
                  </a:txBody>
                  <a:tcPr anchor="ctr"/>
                </a:tc>
                <a:tc>
                  <a:txBody>
                    <a:bodyPr/>
                    <a:lstStyle/>
                    <a:p>
                      <a:r>
                        <a:rPr lang="en-US" sz="1600" dirty="0"/>
                        <a:t>BDT 15,00,000</a:t>
                      </a:r>
                    </a:p>
                  </a:txBody>
                  <a:tcPr anchor="ctr"/>
                </a:tc>
                <a:extLst>
                  <a:ext uri="{0D108BD9-81ED-4DB2-BD59-A6C34878D82A}">
                    <a16:rowId xmlns:a16="http://schemas.microsoft.com/office/drawing/2014/main" val="1658015674"/>
                  </a:ext>
                </a:extLst>
              </a:tr>
              <a:tr h="445317">
                <a:tc>
                  <a:txBody>
                    <a:bodyPr/>
                    <a:lstStyle/>
                    <a:p>
                      <a:r>
                        <a:rPr lang="en-US" sz="1600" b="1"/>
                        <a:t>Total Revenue</a:t>
                      </a:r>
                      <a:endParaRPr lang="en-US" sz="1600"/>
                    </a:p>
                  </a:txBody>
                  <a:tcPr anchor="ctr"/>
                </a:tc>
                <a:tc>
                  <a:txBody>
                    <a:bodyPr/>
                    <a:lstStyle/>
                    <a:p>
                      <a:r>
                        <a:rPr lang="en-US" sz="1600" b="1"/>
                        <a:t>BDT 25,00,000</a:t>
                      </a:r>
                      <a:endParaRPr lang="en-US" sz="1600"/>
                    </a:p>
                  </a:txBody>
                  <a:tcPr anchor="ctr"/>
                </a:tc>
                <a:tc>
                  <a:txBody>
                    <a:bodyPr/>
                    <a:lstStyle/>
                    <a:p>
                      <a:r>
                        <a:rPr lang="en-US" sz="1600" b="1"/>
                        <a:t>BDT 87,00,000</a:t>
                      </a:r>
                      <a:endParaRPr lang="en-US" sz="1600"/>
                    </a:p>
                  </a:txBody>
                  <a:tcPr anchor="ctr"/>
                </a:tc>
                <a:tc>
                  <a:txBody>
                    <a:bodyPr/>
                    <a:lstStyle/>
                    <a:p>
                      <a:r>
                        <a:rPr lang="en-US" sz="1600" b="1" dirty="0"/>
                        <a:t>BDT 1,75,00,000</a:t>
                      </a:r>
                      <a:endParaRPr lang="en-US" sz="1600" dirty="0"/>
                    </a:p>
                  </a:txBody>
                  <a:tcPr anchor="ctr"/>
                </a:tc>
                <a:extLst>
                  <a:ext uri="{0D108BD9-81ED-4DB2-BD59-A6C34878D82A}">
                    <a16:rowId xmlns:a16="http://schemas.microsoft.com/office/drawing/2014/main" val="2589300599"/>
                  </a:ext>
                </a:extLst>
              </a:tr>
            </a:tbl>
          </a:graphicData>
        </a:graphic>
      </p:graphicFrame>
    </p:spTree>
    <p:extLst>
      <p:ext uri="{BB962C8B-B14F-4D97-AF65-F5344CB8AC3E}">
        <p14:creationId xmlns:p14="http://schemas.microsoft.com/office/powerpoint/2010/main" val="327647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cutting a pumpkin">
            <a:extLst>
              <a:ext uri="{FF2B5EF4-FFF2-40B4-BE49-F238E27FC236}">
                <a16:creationId xmlns:a16="http://schemas.microsoft.com/office/drawing/2014/main" id="{D480C621-CC7B-E0AE-233A-253321914C1C}"/>
              </a:ext>
            </a:extLst>
          </p:cNvPr>
          <p:cNvPicPr>
            <a:picLocks noGrp="1" noChangeAspect="1"/>
          </p:cNvPicPr>
          <p:nvPr>
            <p:ph type="pic" sz="quarter" idx="19"/>
          </p:nvPr>
        </p:nvPicPr>
        <p:blipFill>
          <a:blip r:embed="rId2"/>
          <a:srcRect l="33" r="33"/>
          <a:stretch/>
        </p:blipFill>
        <p:spPr>
          <a:xfrm>
            <a:off x="7328375" y="636557"/>
            <a:ext cx="1737360" cy="1280160"/>
          </a:xfrm>
        </p:spPr>
      </p:pic>
      <p:pic>
        <p:nvPicPr>
          <p:cNvPr id="29" name="Picture Placeholder 28" descr="A fire on a stove">
            <a:extLst>
              <a:ext uri="{FF2B5EF4-FFF2-40B4-BE49-F238E27FC236}">
                <a16:creationId xmlns:a16="http://schemas.microsoft.com/office/drawing/2014/main" id="{21FEC67B-E2F0-21A1-8B99-C6B8A2655631}"/>
              </a:ext>
            </a:extLst>
          </p:cNvPr>
          <p:cNvPicPr>
            <a:picLocks noGrp="1" noChangeAspect="1"/>
          </p:cNvPicPr>
          <p:nvPr>
            <p:ph type="pic" sz="quarter" idx="29"/>
          </p:nvPr>
        </p:nvPicPr>
        <p:blipFill>
          <a:blip r:embed="rId3"/>
          <a:srcRect t="397" b="397"/>
          <a:stretch/>
        </p:blipFill>
        <p:spPr/>
      </p:pic>
      <p:pic>
        <p:nvPicPr>
          <p:cNvPr id="33" name="Picture Placeholder 32" descr="A close up of beans">
            <a:extLst>
              <a:ext uri="{FF2B5EF4-FFF2-40B4-BE49-F238E27FC236}">
                <a16:creationId xmlns:a16="http://schemas.microsoft.com/office/drawing/2014/main" id="{76DF317A-A146-D20E-7E98-D9EE2A8A6C1B}"/>
              </a:ext>
            </a:extLst>
          </p:cNvPr>
          <p:cNvPicPr>
            <a:picLocks noGrp="1" noChangeAspect="1"/>
          </p:cNvPicPr>
          <p:nvPr>
            <p:ph type="pic" sz="quarter" idx="31"/>
          </p:nvPr>
        </p:nvPicPr>
        <p:blipFill>
          <a:blip r:embed="rId4"/>
          <a:srcRect l="33" r="33"/>
          <a:stretch/>
        </p:blipFill>
        <p:spPr>
          <a:xfrm>
            <a:off x="7389206" y="3661124"/>
            <a:ext cx="1737360" cy="1280160"/>
          </a:xfrm>
        </p:spPr>
      </p:pic>
      <p:pic>
        <p:nvPicPr>
          <p:cNvPr id="37" name="Picture Placeholder 36" descr="A grill with vegetables on it">
            <a:extLst>
              <a:ext uri="{FF2B5EF4-FFF2-40B4-BE49-F238E27FC236}">
                <a16:creationId xmlns:a16="http://schemas.microsoft.com/office/drawing/2014/main" id="{C460C8B5-E08D-7C67-4122-704BE095CB20}"/>
              </a:ext>
            </a:extLst>
          </p:cNvPr>
          <p:cNvPicPr>
            <a:picLocks noGrp="1" noChangeAspect="1"/>
          </p:cNvPicPr>
          <p:nvPr>
            <p:ph type="pic" sz="quarter" idx="32"/>
          </p:nvPr>
        </p:nvPicPr>
        <p:blipFill>
          <a:blip r:embed="rId5"/>
          <a:srcRect l="33" r="33"/>
          <a:stretch/>
        </p:blipFill>
        <p:spPr>
          <a:xfrm>
            <a:off x="9622274" y="4961193"/>
            <a:ext cx="1737360" cy="1280160"/>
          </a:xfrm>
        </p:spPr>
      </p:pic>
      <p:sp>
        <p:nvSpPr>
          <p:cNvPr id="49" name="Rectangle 1">
            <a:extLst>
              <a:ext uri="{FF2B5EF4-FFF2-40B4-BE49-F238E27FC236}">
                <a16:creationId xmlns:a16="http://schemas.microsoft.com/office/drawing/2014/main" id="{B705D213-43CF-3636-840A-400219AFCB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0" name="Rectangle 2">
            <a:extLst>
              <a:ext uri="{FF2B5EF4-FFF2-40B4-BE49-F238E27FC236}">
                <a16:creationId xmlns:a16="http://schemas.microsoft.com/office/drawing/2014/main" id="{794B05B9-1472-A3A1-91D4-B10466B779C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2" name="TextBox 61">
            <a:extLst>
              <a:ext uri="{FF2B5EF4-FFF2-40B4-BE49-F238E27FC236}">
                <a16:creationId xmlns:a16="http://schemas.microsoft.com/office/drawing/2014/main" id="{83C21CB9-2C7D-A662-CB30-32829C4BE7B6}"/>
              </a:ext>
            </a:extLst>
          </p:cNvPr>
          <p:cNvSpPr txBox="1"/>
          <p:nvPr/>
        </p:nvSpPr>
        <p:spPr>
          <a:xfrm>
            <a:off x="518058" y="497009"/>
            <a:ext cx="5674020" cy="5878532"/>
          </a:xfrm>
          <a:prstGeom prst="rect">
            <a:avLst/>
          </a:prstGeom>
          <a:noFill/>
        </p:spPr>
        <p:txBody>
          <a:bodyPr wrap="square">
            <a:spAutoFit/>
          </a:bodyPr>
          <a:lstStyle/>
          <a:p>
            <a:pPr algn="ctr"/>
            <a:r>
              <a:rPr lang="en-US" sz="2800" b="1" dirty="0"/>
              <a:t>Start-Up Plan</a:t>
            </a:r>
          </a:p>
          <a:p>
            <a:endParaRPr lang="en-US" b="1" dirty="0"/>
          </a:p>
          <a:p>
            <a:pPr>
              <a:buFont typeface="+mj-lt"/>
              <a:buAutoNum type="arabicPeriod"/>
            </a:pPr>
            <a:r>
              <a:rPr lang="en-US" sz="2200" b="1" dirty="0"/>
              <a:t>Phase 1 (Months 1-3)</a:t>
            </a:r>
            <a:r>
              <a:rPr lang="en-US" sz="2200" dirty="0"/>
              <a:t>:</a:t>
            </a:r>
          </a:p>
          <a:p>
            <a:pPr marL="742950" lvl="1" indent="-285750">
              <a:buFont typeface="+mj-lt"/>
              <a:buAutoNum type="arabicPeriod"/>
            </a:pPr>
            <a:r>
              <a:rPr lang="en-US" sz="2200" dirty="0"/>
              <a:t>Finalize platform design and features based on market research.</a:t>
            </a:r>
          </a:p>
          <a:p>
            <a:pPr marL="742950" lvl="1" indent="-285750">
              <a:buFont typeface="+mj-lt"/>
              <a:buAutoNum type="arabicPeriod"/>
            </a:pPr>
            <a:r>
              <a:rPr lang="en-US" sz="2200" dirty="0"/>
              <a:t>Develop a prototype and conduct user testing with a focus group.</a:t>
            </a:r>
          </a:p>
          <a:p>
            <a:pPr>
              <a:buFont typeface="+mj-lt"/>
              <a:buAutoNum type="arabicPeriod"/>
            </a:pPr>
            <a:r>
              <a:rPr lang="en-US" sz="2200" b="1" dirty="0"/>
              <a:t>Phase 2 (Months 4-6)</a:t>
            </a:r>
            <a:r>
              <a:rPr lang="en-US" sz="2200" dirty="0"/>
              <a:t>:</a:t>
            </a:r>
          </a:p>
          <a:p>
            <a:pPr marL="742950" lvl="1" indent="-285750">
              <a:buFont typeface="+mj-lt"/>
              <a:buAutoNum type="arabicPeriod"/>
            </a:pPr>
            <a:r>
              <a:rPr lang="en-US" sz="2200" dirty="0"/>
              <a:t>Launch beta version to a limited user base.</a:t>
            </a:r>
          </a:p>
          <a:p>
            <a:pPr marL="742950" lvl="1" indent="-285750">
              <a:buFont typeface="+mj-lt"/>
              <a:buAutoNum type="arabicPeriod"/>
            </a:pPr>
            <a:r>
              <a:rPr lang="en-US" sz="2200" dirty="0"/>
              <a:t>Begin partnerships with local grocery delivery services and fitness brands.</a:t>
            </a:r>
          </a:p>
          <a:p>
            <a:pPr>
              <a:buFont typeface="+mj-lt"/>
              <a:buAutoNum type="arabicPeriod"/>
            </a:pPr>
            <a:r>
              <a:rPr lang="en-US" sz="2200" b="1" dirty="0"/>
              <a:t>Phase 3 (Months 6-12)</a:t>
            </a:r>
            <a:r>
              <a:rPr lang="en-US" sz="2200" dirty="0"/>
              <a:t>:</a:t>
            </a:r>
          </a:p>
          <a:p>
            <a:pPr marL="742950" lvl="1" indent="-285750">
              <a:buFont typeface="+mj-lt"/>
              <a:buAutoNum type="arabicPeriod"/>
            </a:pPr>
            <a:r>
              <a:rPr lang="en-US" sz="2200" dirty="0"/>
              <a:t>Full launch, including marketing campaigns and user onboarding.</a:t>
            </a:r>
          </a:p>
          <a:p>
            <a:pPr marL="742950" lvl="1" indent="-285750">
              <a:buFont typeface="+mj-lt"/>
              <a:buAutoNum type="arabicPeriod"/>
            </a:pPr>
            <a:r>
              <a:rPr lang="en-US" sz="2200" dirty="0"/>
              <a:t>Ongoing support and updates based on user feedback.</a:t>
            </a:r>
          </a:p>
        </p:txBody>
      </p:sp>
    </p:spTree>
    <p:extLst>
      <p:ext uri="{BB962C8B-B14F-4D97-AF65-F5344CB8AC3E}">
        <p14:creationId xmlns:p14="http://schemas.microsoft.com/office/powerpoint/2010/main" val="952724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3C-37CF-A484-4B29-F5A8B02BBF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5492F-7053-67F3-9925-ED8F9F5A1447}"/>
              </a:ext>
            </a:extLst>
          </p:cNvPr>
          <p:cNvSpPr>
            <a:spLocks noGrp="1"/>
          </p:cNvSpPr>
          <p:nvPr>
            <p:ph type="sldNum" sz="quarter" idx="4"/>
          </p:nvPr>
        </p:nvSpPr>
        <p:spPr/>
        <p:txBody>
          <a:bodyPr/>
          <a:lstStyle/>
          <a:p>
            <a:fld id="{745CA84A-544F-4B6B-BC9A-925394EE73B5}" type="slidenum">
              <a:rPr lang="en-US" smtClean="0"/>
              <a:pPr/>
              <a:t>15</a:t>
            </a:fld>
            <a:endParaRPr lang="en-US" dirty="0"/>
          </a:p>
        </p:txBody>
      </p:sp>
      <p:sp>
        <p:nvSpPr>
          <p:cNvPr id="6" name="TextBox 5">
            <a:extLst>
              <a:ext uri="{FF2B5EF4-FFF2-40B4-BE49-F238E27FC236}">
                <a16:creationId xmlns:a16="http://schemas.microsoft.com/office/drawing/2014/main" id="{A44F8612-CA47-E7B1-557A-3B77AC84F122}"/>
              </a:ext>
            </a:extLst>
          </p:cNvPr>
          <p:cNvSpPr txBox="1"/>
          <p:nvPr/>
        </p:nvSpPr>
        <p:spPr>
          <a:xfrm>
            <a:off x="1749287" y="1861751"/>
            <a:ext cx="8686799" cy="2177006"/>
          </a:xfrm>
          <a:prstGeom prst="rect">
            <a:avLst/>
          </a:prstGeom>
          <a:noFill/>
        </p:spPr>
        <p:txBody>
          <a:bodyPr wrap="square">
            <a:spAutoFit/>
          </a:bodyPr>
          <a:lstStyle/>
          <a:p>
            <a:pPr algn="ctr">
              <a:lnSpc>
                <a:spcPts val="3300"/>
              </a:lnSpc>
            </a:pPr>
            <a:r>
              <a:rPr lang="en-US" sz="2800" b="1" i="0" dirty="0">
                <a:solidFill>
                  <a:srgbClr val="000000"/>
                </a:solidFill>
                <a:effectLst/>
                <a:latin typeface="YAFdJsnKuGg 0"/>
              </a:rPr>
              <a:t>Technologies</a:t>
            </a:r>
          </a:p>
          <a:p>
            <a:pPr algn="ctr">
              <a:lnSpc>
                <a:spcPts val="3300"/>
              </a:lnSpc>
            </a:pPr>
            <a:r>
              <a:rPr lang="en-US" sz="2800" b="1" i="0" dirty="0">
                <a:solidFill>
                  <a:srgbClr val="000000"/>
                </a:solidFill>
                <a:effectLst/>
                <a:latin typeface="YAFdJsnKuGg 0"/>
              </a:rPr>
              <a:t> </a:t>
            </a:r>
          </a:p>
          <a:p>
            <a:pPr>
              <a:lnSpc>
                <a:spcPts val="3300"/>
              </a:lnSpc>
            </a:pPr>
            <a:r>
              <a:rPr lang="en-US" sz="2200" b="1" i="0" dirty="0">
                <a:solidFill>
                  <a:srgbClr val="000000"/>
                </a:solidFill>
                <a:effectLst/>
                <a:latin typeface="YAFdJsnKuGg 0"/>
              </a:rPr>
              <a:t>Frontend: </a:t>
            </a:r>
            <a:r>
              <a:rPr lang="en-US" sz="2200" b="0" i="0" dirty="0">
                <a:solidFill>
                  <a:srgbClr val="000000"/>
                </a:solidFill>
                <a:effectLst/>
                <a:latin typeface="YAFdJsnKuGg 0"/>
              </a:rPr>
              <a:t>HTML,CSS,</a:t>
            </a:r>
            <a:endParaRPr lang="en-US" sz="2200" dirty="0">
              <a:solidFill>
                <a:srgbClr val="000000"/>
              </a:solidFill>
              <a:effectLst/>
              <a:latin typeface="YAFdJsnKuGg 0"/>
            </a:endParaRPr>
          </a:p>
          <a:p>
            <a:pPr>
              <a:lnSpc>
                <a:spcPts val="3300"/>
              </a:lnSpc>
            </a:pPr>
            <a:r>
              <a:rPr lang="en-US" sz="2200" b="1" i="0" dirty="0">
                <a:solidFill>
                  <a:srgbClr val="000000"/>
                </a:solidFill>
                <a:effectLst/>
                <a:latin typeface="YAFdJsnKuGg 0"/>
              </a:rPr>
              <a:t>Backend:</a:t>
            </a:r>
            <a:r>
              <a:rPr lang="en-US" sz="2200" b="0" i="0" dirty="0">
                <a:solidFill>
                  <a:srgbClr val="000000"/>
                </a:solidFill>
                <a:effectLst/>
                <a:latin typeface="YAFdJsnKuGg 0"/>
              </a:rPr>
              <a:t> </a:t>
            </a:r>
            <a:r>
              <a:rPr lang="en-US" sz="2200" b="0" i="0" dirty="0" err="1">
                <a:solidFill>
                  <a:srgbClr val="000000"/>
                </a:solidFill>
                <a:effectLst/>
                <a:latin typeface="YAFdJsnKuGg 0"/>
              </a:rPr>
              <a:t>MySQL,JavaScript,Php</a:t>
            </a:r>
            <a:r>
              <a:rPr lang="en-US" sz="2200" b="0" i="0" dirty="0">
                <a:solidFill>
                  <a:srgbClr val="000000"/>
                </a:solidFill>
                <a:effectLst/>
                <a:latin typeface="YAFdJsnKuGg 0"/>
              </a:rPr>
              <a:t>.</a:t>
            </a:r>
            <a:endParaRPr lang="en-US" sz="2200" dirty="0">
              <a:solidFill>
                <a:srgbClr val="000000"/>
              </a:solidFill>
              <a:effectLst/>
              <a:latin typeface="YAFdJsnKuGg 0"/>
            </a:endParaRPr>
          </a:p>
          <a:p>
            <a:pPr>
              <a:lnSpc>
                <a:spcPts val="3300"/>
              </a:lnSpc>
            </a:pPr>
            <a:r>
              <a:rPr lang="en-US" sz="2200" b="1" i="0" dirty="0">
                <a:solidFill>
                  <a:srgbClr val="000000"/>
                </a:solidFill>
                <a:effectLst/>
                <a:latin typeface="YAFdJsnKuGg 0"/>
              </a:rPr>
              <a:t>Other technologies: </a:t>
            </a:r>
            <a:r>
              <a:rPr lang="en-US" sz="2200" b="0" i="0" dirty="0" err="1">
                <a:solidFill>
                  <a:srgbClr val="000000"/>
                </a:solidFill>
                <a:effectLst/>
                <a:latin typeface="YAFdJsnKuGg 0"/>
              </a:rPr>
              <a:t>PC,Laptop</a:t>
            </a:r>
            <a:r>
              <a:rPr lang="en-US" b="0" i="0" dirty="0">
                <a:solidFill>
                  <a:srgbClr val="000000"/>
                </a:solidFill>
                <a:effectLst/>
                <a:latin typeface="YAFdJsnKuGg 0"/>
              </a:rPr>
              <a:t>.</a:t>
            </a:r>
            <a:endParaRPr lang="en-US" dirty="0">
              <a:solidFill>
                <a:srgbClr val="000000"/>
              </a:solidFill>
              <a:effectLst/>
              <a:latin typeface="YAFdJsnKuGg 0"/>
            </a:endParaRPr>
          </a:p>
        </p:txBody>
      </p:sp>
    </p:spTree>
    <p:extLst>
      <p:ext uri="{BB962C8B-B14F-4D97-AF65-F5344CB8AC3E}">
        <p14:creationId xmlns:p14="http://schemas.microsoft.com/office/powerpoint/2010/main" val="3098821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85B3-E345-A7C5-2D4E-50AD727526BB}"/>
            </a:ext>
          </a:extLst>
        </p:cNvPr>
        <p:cNvGrpSpPr/>
        <p:nvPr/>
      </p:nvGrpSpPr>
      <p:grpSpPr>
        <a:xfrm>
          <a:off x="0" y="0"/>
          <a:ext cx="0" cy="0"/>
          <a:chOff x="0" y="0"/>
          <a:chExt cx="0" cy="0"/>
        </a:xfrm>
      </p:grpSpPr>
      <p:sp>
        <p:nvSpPr>
          <p:cNvPr id="45" name="Title 44">
            <a:extLst>
              <a:ext uri="{FF2B5EF4-FFF2-40B4-BE49-F238E27FC236}">
                <a16:creationId xmlns:a16="http://schemas.microsoft.com/office/drawing/2014/main" id="{8AE1FBDC-10A9-FDF3-4619-C2C4842C474E}"/>
              </a:ext>
            </a:extLst>
          </p:cNvPr>
          <p:cNvSpPr>
            <a:spLocks noGrp="1"/>
          </p:cNvSpPr>
          <p:nvPr>
            <p:ph type="title"/>
          </p:nvPr>
        </p:nvSpPr>
        <p:spPr>
          <a:xfrm>
            <a:off x="838200" y="681037"/>
            <a:ext cx="10515600" cy="551415"/>
          </a:xfrm>
        </p:spPr>
        <p:txBody>
          <a:bodyPr>
            <a:normAutofit fontScale="90000"/>
          </a:bodyPr>
          <a:lstStyle/>
          <a:p>
            <a:r>
              <a:rPr lang="en-US" dirty="0"/>
              <a:t>Homepage Dashboard</a:t>
            </a:r>
          </a:p>
        </p:txBody>
      </p:sp>
      <p:pic>
        <p:nvPicPr>
          <p:cNvPr id="3" name="Picture 2">
            <a:extLst>
              <a:ext uri="{FF2B5EF4-FFF2-40B4-BE49-F238E27FC236}">
                <a16:creationId xmlns:a16="http://schemas.microsoft.com/office/drawing/2014/main" id="{632BDDD4-7F49-1894-96D5-0840DA71A89C}"/>
              </a:ext>
            </a:extLst>
          </p:cNvPr>
          <p:cNvPicPr>
            <a:picLocks noChangeAspect="1"/>
          </p:cNvPicPr>
          <p:nvPr/>
        </p:nvPicPr>
        <p:blipFill>
          <a:blip r:embed="rId2"/>
          <a:stretch>
            <a:fillRect/>
          </a:stretch>
        </p:blipFill>
        <p:spPr>
          <a:xfrm>
            <a:off x="838200" y="1540565"/>
            <a:ext cx="4926496" cy="2345636"/>
          </a:xfrm>
          <a:prstGeom prst="rect">
            <a:avLst/>
          </a:prstGeom>
        </p:spPr>
      </p:pic>
      <p:pic>
        <p:nvPicPr>
          <p:cNvPr id="5" name="Picture 4">
            <a:extLst>
              <a:ext uri="{FF2B5EF4-FFF2-40B4-BE49-F238E27FC236}">
                <a16:creationId xmlns:a16="http://schemas.microsoft.com/office/drawing/2014/main" id="{C5D29011-B2C2-B3E2-8E81-B624533C01CD}"/>
              </a:ext>
            </a:extLst>
          </p:cNvPr>
          <p:cNvPicPr>
            <a:picLocks noChangeAspect="1"/>
          </p:cNvPicPr>
          <p:nvPr/>
        </p:nvPicPr>
        <p:blipFill>
          <a:blip r:embed="rId3"/>
          <a:stretch>
            <a:fillRect/>
          </a:stretch>
        </p:blipFill>
        <p:spPr>
          <a:xfrm>
            <a:off x="6427305" y="1540565"/>
            <a:ext cx="4926496" cy="2345636"/>
          </a:xfrm>
          <a:prstGeom prst="rect">
            <a:avLst/>
          </a:prstGeom>
        </p:spPr>
      </p:pic>
      <p:pic>
        <p:nvPicPr>
          <p:cNvPr id="7" name="Picture 6">
            <a:extLst>
              <a:ext uri="{FF2B5EF4-FFF2-40B4-BE49-F238E27FC236}">
                <a16:creationId xmlns:a16="http://schemas.microsoft.com/office/drawing/2014/main" id="{1663007C-C6E4-8CCE-B5B5-6D0C35367A16}"/>
              </a:ext>
            </a:extLst>
          </p:cNvPr>
          <p:cNvPicPr>
            <a:picLocks noChangeAspect="1"/>
          </p:cNvPicPr>
          <p:nvPr/>
        </p:nvPicPr>
        <p:blipFill>
          <a:blip r:embed="rId4"/>
          <a:stretch>
            <a:fillRect/>
          </a:stretch>
        </p:blipFill>
        <p:spPr>
          <a:xfrm>
            <a:off x="838199" y="4015410"/>
            <a:ext cx="4926495" cy="2290762"/>
          </a:xfrm>
          <a:prstGeom prst="rect">
            <a:avLst/>
          </a:prstGeom>
        </p:spPr>
      </p:pic>
      <p:pic>
        <p:nvPicPr>
          <p:cNvPr id="9" name="Picture 8">
            <a:extLst>
              <a:ext uri="{FF2B5EF4-FFF2-40B4-BE49-F238E27FC236}">
                <a16:creationId xmlns:a16="http://schemas.microsoft.com/office/drawing/2014/main" id="{5FA1CDC2-5524-8C01-FC91-255F4D6FCA82}"/>
              </a:ext>
            </a:extLst>
          </p:cNvPr>
          <p:cNvPicPr>
            <a:picLocks noChangeAspect="1"/>
          </p:cNvPicPr>
          <p:nvPr/>
        </p:nvPicPr>
        <p:blipFill>
          <a:blip r:embed="rId5"/>
          <a:stretch>
            <a:fillRect/>
          </a:stretch>
        </p:blipFill>
        <p:spPr>
          <a:xfrm>
            <a:off x="6427305" y="4015411"/>
            <a:ext cx="4926495" cy="2290762"/>
          </a:xfrm>
          <a:prstGeom prst="rect">
            <a:avLst/>
          </a:prstGeom>
        </p:spPr>
      </p:pic>
    </p:spTree>
    <p:extLst>
      <p:ext uri="{BB962C8B-B14F-4D97-AF65-F5344CB8AC3E}">
        <p14:creationId xmlns:p14="http://schemas.microsoft.com/office/powerpoint/2010/main" val="3052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2606C191-72CA-1749-4B48-F070F1C0952E}"/>
              </a:ext>
            </a:extLst>
          </p:cNvPr>
          <p:cNvSpPr>
            <a:spLocks noGrp="1"/>
          </p:cNvSpPr>
          <p:nvPr>
            <p:ph type="title"/>
          </p:nvPr>
        </p:nvSpPr>
        <p:spPr>
          <a:xfrm>
            <a:off x="838200" y="681038"/>
            <a:ext cx="10515600" cy="700502"/>
          </a:xfrm>
        </p:spPr>
        <p:txBody>
          <a:bodyPr>
            <a:normAutofit fontScale="90000"/>
          </a:bodyPr>
          <a:lstStyle/>
          <a:p>
            <a:r>
              <a:rPr lang="en-US" dirty="0"/>
              <a:t>Interfaces</a:t>
            </a:r>
          </a:p>
        </p:txBody>
      </p:sp>
      <p:pic>
        <p:nvPicPr>
          <p:cNvPr id="61" name="Picture 60">
            <a:extLst>
              <a:ext uri="{FF2B5EF4-FFF2-40B4-BE49-F238E27FC236}">
                <a16:creationId xmlns:a16="http://schemas.microsoft.com/office/drawing/2014/main" id="{85A55955-0FEC-CC2E-1135-21B4B49A30AC}"/>
              </a:ext>
            </a:extLst>
          </p:cNvPr>
          <p:cNvPicPr>
            <a:picLocks noChangeAspect="1"/>
          </p:cNvPicPr>
          <p:nvPr/>
        </p:nvPicPr>
        <p:blipFill>
          <a:blip r:embed="rId2"/>
          <a:stretch>
            <a:fillRect/>
          </a:stretch>
        </p:blipFill>
        <p:spPr>
          <a:xfrm>
            <a:off x="1654954" y="1465918"/>
            <a:ext cx="4441046" cy="2047460"/>
          </a:xfrm>
          <a:prstGeom prst="rect">
            <a:avLst/>
          </a:prstGeom>
        </p:spPr>
      </p:pic>
      <p:pic>
        <p:nvPicPr>
          <p:cNvPr id="63" name="Picture 62">
            <a:extLst>
              <a:ext uri="{FF2B5EF4-FFF2-40B4-BE49-F238E27FC236}">
                <a16:creationId xmlns:a16="http://schemas.microsoft.com/office/drawing/2014/main" id="{B286A4E7-D5CA-C6F9-76DD-91D0C546181E}"/>
              </a:ext>
            </a:extLst>
          </p:cNvPr>
          <p:cNvPicPr>
            <a:picLocks noChangeAspect="1"/>
          </p:cNvPicPr>
          <p:nvPr/>
        </p:nvPicPr>
        <p:blipFill>
          <a:blip r:embed="rId3"/>
          <a:stretch>
            <a:fillRect/>
          </a:stretch>
        </p:blipFill>
        <p:spPr>
          <a:xfrm>
            <a:off x="7013715" y="1465918"/>
            <a:ext cx="3777966" cy="4561955"/>
          </a:xfrm>
          <a:prstGeom prst="rect">
            <a:avLst/>
          </a:prstGeom>
        </p:spPr>
      </p:pic>
      <p:pic>
        <p:nvPicPr>
          <p:cNvPr id="65" name="Picture 64">
            <a:extLst>
              <a:ext uri="{FF2B5EF4-FFF2-40B4-BE49-F238E27FC236}">
                <a16:creationId xmlns:a16="http://schemas.microsoft.com/office/drawing/2014/main" id="{0896A786-1390-0420-2D1D-81A73E2076A7}"/>
              </a:ext>
            </a:extLst>
          </p:cNvPr>
          <p:cNvPicPr>
            <a:picLocks noChangeAspect="1"/>
          </p:cNvPicPr>
          <p:nvPr/>
        </p:nvPicPr>
        <p:blipFill>
          <a:blip r:embed="rId4"/>
          <a:stretch>
            <a:fillRect/>
          </a:stretch>
        </p:blipFill>
        <p:spPr>
          <a:xfrm>
            <a:off x="1640919" y="3726965"/>
            <a:ext cx="4441046" cy="2300908"/>
          </a:xfrm>
          <a:prstGeom prst="rect">
            <a:avLst/>
          </a:prstGeom>
        </p:spPr>
      </p:pic>
    </p:spTree>
    <p:extLst>
      <p:ext uri="{BB962C8B-B14F-4D97-AF65-F5344CB8AC3E}">
        <p14:creationId xmlns:p14="http://schemas.microsoft.com/office/powerpoint/2010/main" val="867604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descr="A group of metal pots and pans">
            <a:extLst>
              <a:ext uri="{FF2B5EF4-FFF2-40B4-BE49-F238E27FC236}">
                <a16:creationId xmlns:a16="http://schemas.microsoft.com/office/drawing/2014/main" id="{336AF29A-ED7C-75BE-CFC8-FB1A05A0148E}"/>
              </a:ext>
            </a:extLst>
          </p:cNvPr>
          <p:cNvPicPr>
            <a:picLocks noGrp="1" noChangeAspect="1"/>
          </p:cNvPicPr>
          <p:nvPr>
            <p:ph type="pic" sz="quarter" idx="19"/>
          </p:nvPr>
        </p:nvPicPr>
        <p:blipFill>
          <a:blip r:embed="rId2"/>
          <a:srcRect l="48" r="48"/>
          <a:stretch/>
        </p:blipFill>
        <p:spPr>
          <a:xfrm>
            <a:off x="208367" y="1150538"/>
            <a:ext cx="1645920" cy="1371600"/>
          </a:xfrm>
        </p:spPr>
      </p:pic>
      <p:pic>
        <p:nvPicPr>
          <p:cNvPr id="45" name="Picture Placeholder 44" descr="A pile of vegetables on a white surface">
            <a:extLst>
              <a:ext uri="{FF2B5EF4-FFF2-40B4-BE49-F238E27FC236}">
                <a16:creationId xmlns:a16="http://schemas.microsoft.com/office/drawing/2014/main" id="{C7F1F1A8-B1F8-868E-DFEF-C8C79BB6FF5D}"/>
              </a:ext>
            </a:extLst>
          </p:cNvPr>
          <p:cNvPicPr>
            <a:picLocks noGrp="1" noChangeAspect="1"/>
          </p:cNvPicPr>
          <p:nvPr>
            <p:ph type="pic" sz="quarter" idx="29"/>
          </p:nvPr>
        </p:nvPicPr>
        <p:blipFill>
          <a:blip r:embed="rId3"/>
          <a:srcRect l="48" r="48"/>
          <a:stretch/>
        </p:blipFill>
        <p:spPr>
          <a:xfrm>
            <a:off x="161836" y="2743200"/>
            <a:ext cx="1645920" cy="1371600"/>
          </a:xfrm>
        </p:spPr>
      </p:pic>
      <p:pic>
        <p:nvPicPr>
          <p:cNvPr id="49" name="Picture Placeholder 48" descr="A spoon pouring olive oil into a bowl of beans&#10;">
            <a:extLst>
              <a:ext uri="{FF2B5EF4-FFF2-40B4-BE49-F238E27FC236}">
                <a16:creationId xmlns:a16="http://schemas.microsoft.com/office/drawing/2014/main" id="{B8A096FF-4F38-BB36-75E6-3BBD2A3BA848}"/>
              </a:ext>
            </a:extLst>
          </p:cNvPr>
          <p:cNvPicPr>
            <a:picLocks noGrp="1" noChangeAspect="1"/>
          </p:cNvPicPr>
          <p:nvPr>
            <p:ph type="pic" sz="quarter" idx="31"/>
          </p:nvPr>
        </p:nvPicPr>
        <p:blipFill>
          <a:blip r:embed="rId4"/>
          <a:srcRect l="48" r="48"/>
          <a:stretch/>
        </p:blipFill>
        <p:spPr>
          <a:xfrm>
            <a:off x="161836" y="4335862"/>
            <a:ext cx="1645920" cy="1371600"/>
          </a:xfrm>
        </p:spPr>
      </p:pic>
      <p:pic>
        <p:nvPicPr>
          <p:cNvPr id="41" name="Picture Placeholder 40" descr="A plate of vegetables and a knife">
            <a:extLst>
              <a:ext uri="{FF2B5EF4-FFF2-40B4-BE49-F238E27FC236}">
                <a16:creationId xmlns:a16="http://schemas.microsoft.com/office/drawing/2014/main" id="{2933F0AC-2C33-E18F-29DC-7D76818B1334}"/>
              </a:ext>
            </a:extLst>
          </p:cNvPr>
          <p:cNvPicPr>
            <a:picLocks noGrp="1" noChangeAspect="1"/>
          </p:cNvPicPr>
          <p:nvPr>
            <p:ph type="pic" sz="quarter" idx="17"/>
          </p:nvPr>
        </p:nvPicPr>
        <p:blipFill>
          <a:blip r:embed="rId5"/>
          <a:srcRect t="61" b="61"/>
          <a:stretch/>
        </p:blipFill>
        <p:spPr>
          <a:xfrm>
            <a:off x="1968880" y="2204638"/>
            <a:ext cx="1828800" cy="2606040"/>
          </a:xfrm>
        </p:spPr>
      </p:pic>
      <p:sp>
        <p:nvSpPr>
          <p:cNvPr id="35" name="TextBox 34">
            <a:extLst>
              <a:ext uri="{FF2B5EF4-FFF2-40B4-BE49-F238E27FC236}">
                <a16:creationId xmlns:a16="http://schemas.microsoft.com/office/drawing/2014/main" id="{0B54D1BE-3C29-A7C7-49EE-CEFF54C68F68}"/>
              </a:ext>
            </a:extLst>
          </p:cNvPr>
          <p:cNvSpPr txBox="1"/>
          <p:nvPr/>
        </p:nvSpPr>
        <p:spPr>
          <a:xfrm>
            <a:off x="4263887" y="751344"/>
            <a:ext cx="7036992" cy="5355312"/>
          </a:xfrm>
          <a:prstGeom prst="rect">
            <a:avLst/>
          </a:prstGeom>
          <a:noFill/>
        </p:spPr>
        <p:txBody>
          <a:bodyPr wrap="square">
            <a:spAutoFit/>
          </a:bodyPr>
          <a:lstStyle/>
          <a:p>
            <a:pPr algn="ctr"/>
            <a:r>
              <a:rPr lang="en-US" sz="2800" b="1" dirty="0"/>
              <a:t>Challenges</a:t>
            </a:r>
          </a:p>
          <a:p>
            <a:pPr algn="ctr"/>
            <a:endParaRPr lang="en-US" sz="2800" b="1" dirty="0"/>
          </a:p>
          <a:p>
            <a:pPr algn="just">
              <a:buFont typeface="+mj-lt"/>
              <a:buAutoNum type="arabicPeriod"/>
            </a:pPr>
            <a:r>
              <a:rPr lang="en-US" sz="2200" b="1" dirty="0"/>
              <a:t>Market Competition</a:t>
            </a:r>
            <a:r>
              <a:rPr lang="en-US" sz="2200" dirty="0"/>
              <a:t>: Established meal delivery and recipe platforms may present significant competition, making user acquisition challenging.</a:t>
            </a:r>
          </a:p>
          <a:p>
            <a:pPr algn="just">
              <a:buFont typeface="+mj-lt"/>
              <a:buAutoNum type="arabicPeriod"/>
            </a:pPr>
            <a:r>
              <a:rPr lang="en-US" sz="2200" b="1" dirty="0"/>
              <a:t>User Trust</a:t>
            </a:r>
            <a:r>
              <a:rPr lang="en-US" sz="2200" dirty="0"/>
              <a:t>: Building trust, especially around personalized recommendations and nutritional tracking, will require consistent quality and transparency.</a:t>
            </a:r>
          </a:p>
          <a:p>
            <a:pPr algn="just">
              <a:buFont typeface="+mj-lt"/>
              <a:buAutoNum type="arabicPeriod"/>
            </a:pPr>
            <a:r>
              <a:rPr lang="en-US" sz="2200" b="1" dirty="0"/>
              <a:t>Cultural Adaptation</a:t>
            </a:r>
            <a:r>
              <a:rPr lang="en-US" sz="2200" dirty="0"/>
              <a:t>: Adapting the platform to local dietary preferences and integrating regional grocery stores and ingredients.</a:t>
            </a:r>
          </a:p>
          <a:p>
            <a:pPr algn="just">
              <a:buFont typeface="+mj-lt"/>
              <a:buAutoNum type="arabicPeriod"/>
            </a:pPr>
            <a:r>
              <a:rPr lang="en-US" sz="2200" b="1" dirty="0"/>
              <a:t>Internet Accessibility</a:t>
            </a:r>
            <a:r>
              <a:rPr lang="en-US" sz="2200" dirty="0"/>
              <a:t>: Ensuring the platform is accessible to a wider population, particularly in rural areas with limited internet connectivity.</a:t>
            </a:r>
          </a:p>
        </p:txBody>
      </p:sp>
    </p:spTree>
    <p:extLst>
      <p:ext uri="{BB962C8B-B14F-4D97-AF65-F5344CB8AC3E}">
        <p14:creationId xmlns:p14="http://schemas.microsoft.com/office/powerpoint/2010/main" val="250143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FF62B90-6961-0D92-EF01-CC31774B3C41}"/>
              </a:ext>
            </a:extLst>
          </p:cNvPr>
          <p:cNvSpPr txBox="1"/>
          <p:nvPr/>
        </p:nvSpPr>
        <p:spPr>
          <a:xfrm>
            <a:off x="1192697" y="1178727"/>
            <a:ext cx="10137912" cy="4339650"/>
          </a:xfrm>
          <a:prstGeom prst="rect">
            <a:avLst/>
          </a:prstGeom>
          <a:noFill/>
        </p:spPr>
        <p:txBody>
          <a:bodyPr wrap="square">
            <a:spAutoFit/>
          </a:bodyPr>
          <a:lstStyle/>
          <a:p>
            <a:pPr algn="ctr"/>
            <a:r>
              <a:rPr lang="en-US" sz="2800" b="1" dirty="0"/>
              <a:t>User Experience</a:t>
            </a:r>
          </a:p>
          <a:p>
            <a:pPr algn="ctr"/>
            <a:endParaRPr lang="en-US" sz="2800" b="1" dirty="0"/>
          </a:p>
          <a:p>
            <a:pPr>
              <a:buFont typeface="Arial" panose="020B0604020202020204" pitchFamily="34" charset="0"/>
              <a:buChar char="•"/>
            </a:pPr>
            <a:r>
              <a:rPr lang="en-US" sz="2200" b="1" dirty="0"/>
              <a:t>Onboarding</a:t>
            </a:r>
            <a:r>
              <a:rPr lang="en-US" sz="2200" dirty="0"/>
              <a:t>: Simple sign-up process allowing users to input dietary preferences, restrictions, and goals.</a:t>
            </a:r>
          </a:p>
          <a:p>
            <a:pPr>
              <a:buFont typeface="Arial" panose="020B0604020202020204" pitchFamily="34" charset="0"/>
              <a:buChar char="•"/>
            </a:pPr>
            <a:r>
              <a:rPr lang="en-US" sz="2200" b="1" dirty="0"/>
              <a:t>Meal Planning</a:t>
            </a:r>
            <a:r>
              <a:rPr lang="en-US" sz="2200" dirty="0"/>
              <a:t>: Drag-and-drop functionality to plan meals and integrate with local grocery stores for seamless shopping.</a:t>
            </a:r>
          </a:p>
          <a:p>
            <a:pPr>
              <a:buFont typeface="Arial" panose="020B0604020202020204" pitchFamily="34" charset="0"/>
              <a:buChar char="•"/>
            </a:pPr>
            <a:r>
              <a:rPr lang="en-US" sz="2200" b="1" dirty="0"/>
              <a:t>Nutritional Tracking</a:t>
            </a:r>
            <a:r>
              <a:rPr lang="en-US" sz="2200" dirty="0"/>
              <a:t>: Easy-to-understand visual reports for calories, macronutrients, and micronutrients.</a:t>
            </a:r>
          </a:p>
          <a:p>
            <a:pPr>
              <a:buFont typeface="Arial" panose="020B0604020202020204" pitchFamily="34" charset="0"/>
              <a:buChar char="•"/>
            </a:pPr>
            <a:r>
              <a:rPr lang="en-US" sz="2200" b="1" dirty="0"/>
              <a:t>Personalization</a:t>
            </a:r>
            <a:r>
              <a:rPr lang="en-US" sz="2200" dirty="0"/>
              <a:t>: Tailored recipe suggestions based on user input and past preferences.</a:t>
            </a:r>
          </a:p>
          <a:p>
            <a:pPr>
              <a:buFont typeface="Arial" panose="020B0604020202020204" pitchFamily="34" charset="0"/>
              <a:buChar char="•"/>
            </a:pPr>
            <a:r>
              <a:rPr lang="en-US" sz="2200" b="1" dirty="0"/>
              <a:t>Support</a:t>
            </a:r>
            <a:r>
              <a:rPr lang="en-US" sz="2200" dirty="0"/>
              <a:t>: In-app chat support and educational resources for cooking tips and nutrition advice.</a:t>
            </a:r>
          </a:p>
        </p:txBody>
      </p:sp>
    </p:spTree>
    <p:extLst>
      <p:ext uri="{BB962C8B-B14F-4D97-AF65-F5344CB8AC3E}">
        <p14:creationId xmlns:p14="http://schemas.microsoft.com/office/powerpoint/2010/main" val="3302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752600" y="5257800"/>
            <a:ext cx="9144002" cy="947736"/>
          </a:xfrm>
        </p:spPr>
        <p:txBody>
          <a:bodyPr>
            <a:normAutofit fontScale="90000"/>
          </a:bodyPr>
          <a:lstStyle/>
          <a:p>
            <a:r>
              <a:rPr lang="en-US" dirty="0" err="1">
                <a:solidFill>
                  <a:schemeClr val="accent1"/>
                </a:solidFill>
              </a:rPr>
              <a:t>MealMap</a:t>
            </a:r>
            <a:r>
              <a:rPr lang="en-US" dirty="0"/>
              <a:t> </a:t>
            </a:r>
            <a:br>
              <a:rPr lang="en-US" dirty="0"/>
            </a:br>
            <a:r>
              <a:rPr lang="en-US" dirty="0"/>
              <a:t> </a:t>
            </a:r>
            <a:r>
              <a:rPr lang="en-US" sz="3300" dirty="0"/>
              <a:t>A Smarter Way to Eat Healthy and Stay Balanced</a:t>
            </a:r>
          </a:p>
        </p:txBody>
      </p:sp>
      <p:pic>
        <p:nvPicPr>
          <p:cNvPr id="7" name="Picture Placeholder 6" descr="Basket filled with apples"/>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a:xfrm>
            <a:off x="1555463" y="917753"/>
            <a:ext cx="2593063" cy="3314700"/>
          </a:xfrm>
        </p:spPr>
      </p:pic>
      <p:pic>
        <p:nvPicPr>
          <p:cNvPr id="8" name="Picture Placeholder 7" descr="Close-up of cinnamon sticks and apples beside stack of plates and forks on table"/>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pic>
        <p:nvPicPr>
          <p:cNvPr id="9" name="Picture Placeholder 8" descr="Slice of apple pie on plate"/>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0846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1C31-6EFB-56F3-4FC8-75545962E6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B8985-E684-F88E-8F43-A40E286F5E53}"/>
              </a:ext>
            </a:extLst>
          </p:cNvPr>
          <p:cNvSpPr>
            <a:spLocks noGrp="1"/>
          </p:cNvSpPr>
          <p:nvPr>
            <p:ph type="sldNum" sz="quarter" idx="4"/>
          </p:nvPr>
        </p:nvSpPr>
        <p:spPr/>
        <p:txBody>
          <a:bodyPr/>
          <a:lstStyle/>
          <a:p>
            <a:fld id="{745CA84A-544F-4B6B-BC9A-925394EE73B5}" type="slidenum">
              <a:rPr lang="en-US" smtClean="0"/>
              <a:pPr/>
              <a:t>20</a:t>
            </a:fld>
            <a:endParaRPr lang="en-US" dirty="0"/>
          </a:p>
        </p:txBody>
      </p:sp>
      <p:sp>
        <p:nvSpPr>
          <p:cNvPr id="3" name="TextBox 2">
            <a:extLst>
              <a:ext uri="{FF2B5EF4-FFF2-40B4-BE49-F238E27FC236}">
                <a16:creationId xmlns:a16="http://schemas.microsoft.com/office/drawing/2014/main" id="{5EC0D526-5C4C-E2D9-D4C4-68FB4217C88B}"/>
              </a:ext>
            </a:extLst>
          </p:cNvPr>
          <p:cNvSpPr txBox="1"/>
          <p:nvPr/>
        </p:nvSpPr>
        <p:spPr>
          <a:xfrm>
            <a:off x="1073426" y="1469897"/>
            <a:ext cx="10068339" cy="3065583"/>
          </a:xfrm>
          <a:prstGeom prst="rect">
            <a:avLst/>
          </a:prstGeom>
          <a:noFill/>
        </p:spPr>
        <p:txBody>
          <a:bodyPr wrap="square">
            <a:spAutoFit/>
          </a:bodyPr>
          <a:lstStyle/>
          <a:p>
            <a:pPr marL="234950" marR="0" indent="-6350" algn="ctr">
              <a:lnSpc>
                <a:spcPct val="107000"/>
              </a:lnSpc>
              <a:spcAft>
                <a:spcPts val="1065"/>
              </a:spcAft>
            </a:pPr>
            <a:r>
              <a:rPr lang="en-US" sz="2800" b="1" kern="100" dirty="0">
                <a:solidFill>
                  <a:srgbClr val="000000"/>
                </a:solidFill>
                <a:effectLst/>
                <a:latin typeface="Times New Roman" panose="02020603050405020304" pitchFamily="18" charset="0"/>
                <a:ea typeface="Times New Roman" panose="02020603050405020304" pitchFamily="18" charset="0"/>
              </a:rPr>
              <a:t>Conclusion</a:t>
            </a:r>
            <a:endParaRPr lang="en-US" sz="2800" kern="100" dirty="0">
              <a:solidFill>
                <a:srgbClr val="000000"/>
              </a:solidFill>
              <a:effectLst/>
              <a:latin typeface="Times New Roman" panose="02020603050405020304" pitchFamily="18" charset="0"/>
              <a:ea typeface="Times New Roman" panose="02020603050405020304" pitchFamily="18" charset="0"/>
            </a:endParaRPr>
          </a:p>
          <a:p>
            <a:pPr marL="0" marR="0" indent="0" algn="just">
              <a:lnSpc>
                <a:spcPct val="99000"/>
              </a:lnSpc>
              <a:spcAft>
                <a:spcPts val="1130"/>
              </a:spcAft>
            </a:pPr>
            <a:r>
              <a:rPr lang="en-US" sz="2200" kern="100" dirty="0" err="1">
                <a:solidFill>
                  <a:srgbClr val="000000"/>
                </a:solidFill>
                <a:effectLst/>
                <a:latin typeface="Times New Roman" panose="02020603050405020304" pitchFamily="18" charset="0"/>
                <a:ea typeface="Times New Roman" panose="02020603050405020304" pitchFamily="18" charset="0"/>
              </a:rPr>
              <a:t>MealMap</a:t>
            </a:r>
            <a:r>
              <a:rPr lang="en-US" sz="2200" kern="100" dirty="0">
                <a:solidFill>
                  <a:srgbClr val="000000"/>
                </a:solidFill>
                <a:effectLst/>
                <a:latin typeface="Times New Roman" panose="02020603050405020304" pitchFamily="18" charset="0"/>
                <a:ea typeface="Times New Roman" panose="02020603050405020304" pitchFamily="18" charset="0"/>
              </a:rPr>
              <a:t> aims to revolutionize meal planning and nutritional management by providing a comprehensive, user-friendly platform. With its focus on personalization, automation, and education, </a:t>
            </a:r>
            <a:r>
              <a:rPr lang="en-US" sz="2200" kern="100" dirty="0" err="1">
                <a:solidFill>
                  <a:srgbClr val="000000"/>
                </a:solidFill>
                <a:effectLst/>
                <a:latin typeface="Times New Roman" panose="02020603050405020304" pitchFamily="18" charset="0"/>
                <a:ea typeface="Times New Roman" panose="02020603050405020304" pitchFamily="18" charset="0"/>
              </a:rPr>
              <a:t>MealMap</a:t>
            </a:r>
            <a:r>
              <a:rPr lang="en-US" sz="2200" kern="100" dirty="0">
                <a:solidFill>
                  <a:srgbClr val="000000"/>
                </a:solidFill>
                <a:effectLst/>
                <a:latin typeface="Times New Roman" panose="02020603050405020304" pitchFamily="18" charset="0"/>
                <a:ea typeface="Times New Roman" panose="02020603050405020304" pitchFamily="18" charset="0"/>
              </a:rPr>
              <a:t> is well-positioned to meet the needs of today’s health-conscious consumers. The proposed methodology, budget, and feasibility analysis support the viability of the project, making it a promising investment in enhancing healthier living through technology. </a:t>
            </a:r>
          </a:p>
          <a:p>
            <a:pPr marL="0" marR="0" indent="0" algn="just">
              <a:lnSpc>
                <a:spcPct val="107000"/>
              </a:lnSpc>
              <a:spcAft>
                <a:spcPts val="790"/>
              </a:spcAft>
            </a:pPr>
            <a:r>
              <a:rPr lang="en-US" sz="1400" kern="100" dirty="0">
                <a:solidFill>
                  <a:srgbClr val="000000"/>
                </a:solidFill>
                <a:effectLst/>
                <a:latin typeface="Calibri" panose="020F0502020204030204" pitchFamily="34" charset="0"/>
                <a:ea typeface="Calibri" panose="020F0502020204030204" pitchFamily="34" charset="0"/>
              </a:rPr>
              <a:t> </a:t>
            </a:r>
            <a:endParaRPr lang="en-US" sz="1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98871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3581400" y="1601912"/>
            <a:ext cx="7400329" cy="1382196"/>
          </a:xfrm>
        </p:spPr>
        <p:txBody>
          <a:bodyPr>
            <a:normAutofit/>
          </a:bodyPr>
          <a:lstStyle/>
          <a:p>
            <a:r>
              <a:rPr lang="en-US" sz="7000" dirty="0"/>
              <a:t>Thank you</a:t>
            </a:r>
          </a:p>
        </p:txBody>
      </p:sp>
      <p:sp>
        <p:nvSpPr>
          <p:cNvPr id="3" name="Content Placeholder 2">
            <a:extLst>
              <a:ext uri="{FF2B5EF4-FFF2-40B4-BE49-F238E27FC236}">
                <a16:creationId xmlns:a16="http://schemas.microsoft.com/office/drawing/2014/main" id="{02F80182-DF99-445E-8055-837D597C38A5}"/>
              </a:ext>
            </a:extLst>
          </p:cNvPr>
          <p:cNvSpPr>
            <a:spLocks noGrp="1"/>
          </p:cNvSpPr>
          <p:nvPr>
            <p:ph idx="1"/>
          </p:nvPr>
        </p:nvSpPr>
        <p:spPr>
          <a:xfrm>
            <a:off x="1431367" y="3448878"/>
            <a:ext cx="8891943" cy="2319306"/>
          </a:xfrm>
        </p:spPr>
        <p:txBody>
          <a:bodyPr>
            <a:normAutofit lnSpcReduction="10000"/>
          </a:bodyPr>
          <a:lstStyle/>
          <a:p>
            <a:pPr algn="ctr"/>
            <a:r>
              <a:rPr lang="en-US" b="1" dirty="0"/>
              <a:t>If you have any quarries , you can ask us.</a:t>
            </a:r>
          </a:p>
          <a:p>
            <a:pPr algn="ctr"/>
            <a:r>
              <a:rPr lang="en-US" b="1" dirty="0"/>
              <a:t>Or</a:t>
            </a:r>
          </a:p>
          <a:p>
            <a:pPr algn="ctr"/>
            <a:r>
              <a:rPr lang="en-US" b="1" dirty="0"/>
              <a:t>Connect with us!</a:t>
            </a:r>
          </a:p>
          <a:p>
            <a:pPr algn="ctr"/>
            <a:r>
              <a:rPr lang="en-US" b="1" dirty="0"/>
              <a:t>Website address : mealmap.000.pe </a:t>
            </a:r>
          </a:p>
        </p:txBody>
      </p:sp>
      <p:pic>
        <p:nvPicPr>
          <p:cNvPr id="11" name="Picture 10">
            <a:extLst>
              <a:ext uri="{FF2B5EF4-FFF2-40B4-BE49-F238E27FC236}">
                <a16:creationId xmlns:a16="http://schemas.microsoft.com/office/drawing/2014/main" id="{A7A9799A-C40B-B524-0473-6199FD4EB2D4}"/>
              </a:ext>
            </a:extLst>
          </p:cNvPr>
          <p:cNvPicPr>
            <a:picLocks noChangeAspect="1"/>
          </p:cNvPicPr>
          <p:nvPr/>
        </p:nvPicPr>
        <p:blipFill>
          <a:blip r:embed="rId2"/>
          <a:srcRect t="5797" b="11305"/>
          <a:stretch/>
        </p:blipFill>
        <p:spPr>
          <a:xfrm>
            <a:off x="8637104" y="747803"/>
            <a:ext cx="3021497" cy="2236305"/>
          </a:xfrm>
          <a:prstGeom prst="rect">
            <a:avLst/>
          </a:prstGeom>
        </p:spPr>
      </p:pic>
    </p:spTree>
    <p:extLst>
      <p:ext uri="{BB962C8B-B14F-4D97-AF65-F5344CB8AC3E}">
        <p14:creationId xmlns:p14="http://schemas.microsoft.com/office/powerpoint/2010/main" val="151014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E1C1-9F4E-4885-8EB7-50A8AB42F3D0}"/>
              </a:ext>
            </a:extLst>
          </p:cNvPr>
          <p:cNvSpPr>
            <a:spLocks noGrp="1"/>
          </p:cNvSpPr>
          <p:nvPr>
            <p:ph type="title"/>
          </p:nvPr>
        </p:nvSpPr>
        <p:spPr>
          <a:xfrm>
            <a:off x="4281464" y="1071717"/>
            <a:ext cx="7228159" cy="1280160"/>
          </a:xfrm>
        </p:spPr>
        <p:txBody>
          <a:bodyPr/>
          <a:lstStyle/>
          <a:p>
            <a:r>
              <a:rPr lang="en-US" dirty="0">
                <a:solidFill>
                  <a:schemeClr val="accent1"/>
                </a:solidFill>
              </a:rPr>
              <a:t>Contributors</a:t>
            </a:r>
          </a:p>
        </p:txBody>
      </p:sp>
      <p:sp>
        <p:nvSpPr>
          <p:cNvPr id="5" name="Subtitle 4">
            <a:extLst>
              <a:ext uri="{FF2B5EF4-FFF2-40B4-BE49-F238E27FC236}">
                <a16:creationId xmlns:a16="http://schemas.microsoft.com/office/drawing/2014/main" id="{6EA4FE3B-CDB9-4A33-A1EC-6BA5FFA25150}"/>
              </a:ext>
            </a:extLst>
          </p:cNvPr>
          <p:cNvSpPr>
            <a:spLocks noGrp="1"/>
          </p:cNvSpPr>
          <p:nvPr>
            <p:ph type="subTitle" idx="10"/>
          </p:nvPr>
        </p:nvSpPr>
        <p:spPr>
          <a:xfrm>
            <a:off x="4208206" y="2725502"/>
            <a:ext cx="9318951" cy="2967376"/>
          </a:xfrm>
        </p:spPr>
        <p:txBody>
          <a:bodyPr numCol="2"/>
          <a:lstStyle/>
          <a:p>
            <a:r>
              <a:rPr lang="en-US" sz="2000" b="1" dirty="0" err="1"/>
              <a:t>Md.Zahid</a:t>
            </a:r>
            <a:r>
              <a:rPr lang="en-US" sz="2000" b="1" dirty="0"/>
              <a:t> Hasan - 21225103407</a:t>
            </a:r>
            <a:br>
              <a:rPr lang="en-US" sz="2000" b="1" dirty="0"/>
            </a:br>
            <a:r>
              <a:rPr lang="en-US" sz="2000" b="1" dirty="0" err="1"/>
              <a:t>Mst</a:t>
            </a:r>
            <a:r>
              <a:rPr lang="en-US" sz="2000" b="1" dirty="0"/>
              <a:t>. </a:t>
            </a:r>
            <a:r>
              <a:rPr lang="en-US" sz="2000" b="1" dirty="0" err="1"/>
              <a:t>Sangida</a:t>
            </a:r>
            <a:r>
              <a:rPr lang="en-US" sz="2000" b="1" dirty="0"/>
              <a:t> Afrin Niha – 21225103201</a:t>
            </a:r>
            <a:br>
              <a:rPr lang="en-US" sz="2000" b="1" dirty="0"/>
            </a:br>
            <a:r>
              <a:rPr lang="en-US" sz="2000" b="1" dirty="0" err="1"/>
              <a:t>Md.Ebrahim</a:t>
            </a:r>
            <a:r>
              <a:rPr lang="en-US" sz="2000" b="1" dirty="0"/>
              <a:t> Hossain - 21225103424</a:t>
            </a:r>
            <a:br>
              <a:rPr lang="en-US" sz="2000" b="1" dirty="0"/>
            </a:br>
            <a:r>
              <a:rPr lang="en-US" sz="2000" b="1" dirty="0" err="1"/>
              <a:t>Md.Samiullah</a:t>
            </a:r>
            <a:r>
              <a:rPr lang="en-US" sz="2000" b="1" dirty="0"/>
              <a:t> Mahmud - 21225103247</a:t>
            </a:r>
            <a:endParaRPr lang="en-US" dirty="0"/>
          </a:p>
        </p:txBody>
      </p:sp>
      <p:pic>
        <p:nvPicPr>
          <p:cNvPr id="10" name="Picture Placeholder 9" descr="A person sprinkling flour on a dough">
            <a:extLst>
              <a:ext uri="{FF2B5EF4-FFF2-40B4-BE49-F238E27FC236}">
                <a16:creationId xmlns:a16="http://schemas.microsoft.com/office/drawing/2014/main" id="{A54E0AEB-D144-71F1-0307-E315EB45D6A3}"/>
              </a:ext>
            </a:extLst>
          </p:cNvPr>
          <p:cNvPicPr>
            <a:picLocks noGrp="1" noChangeAspect="1"/>
          </p:cNvPicPr>
          <p:nvPr>
            <p:ph type="pic" sz="quarter" idx="11"/>
          </p:nvPr>
        </p:nvPicPr>
        <p:blipFill>
          <a:blip r:embed="rId2"/>
          <a:srcRect l="40" r="40"/>
          <a:stretch/>
        </p:blipFill>
        <p:spPr/>
      </p:pic>
    </p:spTree>
    <p:extLst>
      <p:ext uri="{BB962C8B-B14F-4D97-AF65-F5344CB8AC3E}">
        <p14:creationId xmlns:p14="http://schemas.microsoft.com/office/powerpoint/2010/main" val="170094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0FCC-0BF5-45B2-9CDD-17A4BA1878EE}"/>
              </a:ext>
            </a:extLst>
          </p:cNvPr>
          <p:cNvSpPr>
            <a:spLocks noGrp="1"/>
          </p:cNvSpPr>
          <p:nvPr>
            <p:ph type="title"/>
          </p:nvPr>
        </p:nvSpPr>
        <p:spPr>
          <a:xfrm>
            <a:off x="3284814" y="655983"/>
            <a:ext cx="5173386" cy="1325880"/>
          </a:xfrm>
        </p:spPr>
        <p:txBody>
          <a:bodyPr/>
          <a:lstStyle/>
          <a:p>
            <a:r>
              <a:rPr lang="en-US" dirty="0"/>
              <a:t>Table of Content </a:t>
            </a:r>
          </a:p>
        </p:txBody>
      </p:sp>
      <p:sp>
        <p:nvSpPr>
          <p:cNvPr id="23" name="Content Placeholder 22">
            <a:extLst>
              <a:ext uri="{FF2B5EF4-FFF2-40B4-BE49-F238E27FC236}">
                <a16:creationId xmlns:a16="http://schemas.microsoft.com/office/drawing/2014/main" id="{32E3C1CA-9EEA-C517-1095-A94EC125C26A}"/>
              </a:ext>
            </a:extLst>
          </p:cNvPr>
          <p:cNvSpPr>
            <a:spLocks noGrp="1"/>
          </p:cNvSpPr>
          <p:nvPr>
            <p:ph sz="quarter" idx="14"/>
          </p:nvPr>
        </p:nvSpPr>
        <p:spPr>
          <a:xfrm>
            <a:off x="1210053" y="1645920"/>
            <a:ext cx="5577579" cy="4556097"/>
          </a:xfrm>
        </p:spPr>
        <p:txBody>
          <a:bodyPr>
            <a:noAutofit/>
          </a:bodyPr>
          <a:lstStyle/>
          <a:p>
            <a:r>
              <a:rPr lang="en-SG" sz="1200" b="1" dirty="0"/>
              <a:t>Abstract</a:t>
            </a:r>
          </a:p>
          <a:p>
            <a:r>
              <a:rPr lang="en-SG" sz="1200" b="1" dirty="0"/>
              <a:t>Introduction</a:t>
            </a:r>
          </a:p>
          <a:p>
            <a:r>
              <a:rPr lang="en-SG" sz="1200" b="1" dirty="0"/>
              <a:t>Key Features of </a:t>
            </a:r>
            <a:r>
              <a:rPr lang="en-SG" sz="1200" b="1" dirty="0" err="1"/>
              <a:t>MealMap</a:t>
            </a:r>
            <a:endParaRPr lang="en-SG" sz="1200" b="1" dirty="0"/>
          </a:p>
          <a:p>
            <a:r>
              <a:rPr lang="en-SG" sz="1200" b="1" dirty="0"/>
              <a:t>Problem Statement</a:t>
            </a:r>
          </a:p>
          <a:p>
            <a:r>
              <a:rPr lang="en-SG" sz="1200" b="1" dirty="0"/>
              <a:t>Problem Solution</a:t>
            </a:r>
          </a:p>
          <a:p>
            <a:r>
              <a:rPr lang="en-SG" sz="1200" b="1" dirty="0"/>
              <a:t>Functionality</a:t>
            </a:r>
          </a:p>
          <a:p>
            <a:r>
              <a:rPr lang="en-SG" sz="1200" b="1" dirty="0"/>
              <a:t>Market Analysis</a:t>
            </a:r>
          </a:p>
          <a:p>
            <a:r>
              <a:rPr lang="en-SG" sz="1200" b="1" dirty="0"/>
              <a:t>Revenue Generation</a:t>
            </a:r>
          </a:p>
          <a:p>
            <a:r>
              <a:rPr lang="en-US" sz="1200" b="1" dirty="0"/>
              <a:t>Revenue Projection </a:t>
            </a:r>
          </a:p>
          <a:p>
            <a:r>
              <a:rPr lang="en-SG" sz="1200" b="1" dirty="0"/>
              <a:t>Start-Up Plan</a:t>
            </a:r>
          </a:p>
          <a:p>
            <a:r>
              <a:rPr lang="en-SG" sz="1200" b="1" dirty="0"/>
              <a:t>Challenges</a:t>
            </a:r>
          </a:p>
          <a:p>
            <a:r>
              <a:rPr lang="en-SG" sz="1200" b="1" dirty="0"/>
              <a:t>Technologies</a:t>
            </a:r>
          </a:p>
          <a:p>
            <a:r>
              <a:rPr lang="en-SG" sz="1200" b="1" dirty="0"/>
              <a:t>User Experience</a:t>
            </a:r>
          </a:p>
          <a:p>
            <a:r>
              <a:rPr lang="en-SG" sz="1200" b="1" dirty="0"/>
              <a:t>Conclusion</a:t>
            </a:r>
            <a:endParaRPr lang="en-US" sz="1200" b="1" dirty="0"/>
          </a:p>
        </p:txBody>
      </p:sp>
      <p:sp>
        <p:nvSpPr>
          <p:cNvPr id="24" name="Rectangle 1">
            <a:extLst>
              <a:ext uri="{FF2B5EF4-FFF2-40B4-BE49-F238E27FC236}">
                <a16:creationId xmlns:a16="http://schemas.microsoft.com/office/drawing/2014/main" id="{95A1FABB-9F8E-52C0-CE28-4BCDA54F497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6" name="Picture 25">
            <a:extLst>
              <a:ext uri="{FF2B5EF4-FFF2-40B4-BE49-F238E27FC236}">
                <a16:creationId xmlns:a16="http://schemas.microsoft.com/office/drawing/2014/main" id="{1FDFF76D-B33B-8831-2C37-DF10DB03C7A0}"/>
              </a:ext>
            </a:extLst>
          </p:cNvPr>
          <p:cNvPicPr>
            <a:picLocks noChangeAspect="1"/>
          </p:cNvPicPr>
          <p:nvPr/>
        </p:nvPicPr>
        <p:blipFill>
          <a:blip r:embed="rId2"/>
          <a:srcRect l="11648" t="5817" r="7371" b="12893"/>
          <a:stretch/>
        </p:blipFill>
        <p:spPr>
          <a:xfrm>
            <a:off x="7533861" y="2419184"/>
            <a:ext cx="3866321" cy="3345511"/>
          </a:xfrm>
          <a:prstGeom prst="rect">
            <a:avLst/>
          </a:prstGeom>
        </p:spPr>
      </p:pic>
    </p:spTree>
    <p:extLst>
      <p:ext uri="{BB962C8B-B14F-4D97-AF65-F5344CB8AC3E}">
        <p14:creationId xmlns:p14="http://schemas.microsoft.com/office/powerpoint/2010/main" val="291126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96044-A6B2-9A6C-5002-ADA6CB13AD63}"/>
              </a:ext>
            </a:extLst>
          </p:cNvPr>
          <p:cNvSpPr txBox="1"/>
          <p:nvPr/>
        </p:nvSpPr>
        <p:spPr>
          <a:xfrm>
            <a:off x="1470991" y="2283248"/>
            <a:ext cx="9591261" cy="2123658"/>
          </a:xfrm>
          <a:prstGeom prst="rect">
            <a:avLst/>
          </a:prstGeom>
          <a:noFill/>
        </p:spPr>
        <p:txBody>
          <a:bodyPr wrap="square">
            <a:spAutoFit/>
          </a:bodyPr>
          <a:lstStyle/>
          <a:p>
            <a:pPr algn="just"/>
            <a:r>
              <a:rPr lang="en-US" sz="2200" dirty="0" err="1"/>
              <a:t>MealMap</a:t>
            </a:r>
            <a:r>
              <a:rPr lang="en-US" sz="2200" dirty="0"/>
              <a:t> is a digital platform designed to simplify meal planning and nutritional management for busy lifestyles. It integrates personalized meal plans, recipe suggestions, grocery organization, and nutritional tracking into one user-friendly solution. This presentation provides a comprehensive overview of the system, its objectives, technical design, and potential impact</a:t>
            </a:r>
          </a:p>
        </p:txBody>
      </p:sp>
      <p:sp>
        <p:nvSpPr>
          <p:cNvPr id="6" name="TextBox 5">
            <a:extLst>
              <a:ext uri="{FF2B5EF4-FFF2-40B4-BE49-F238E27FC236}">
                <a16:creationId xmlns:a16="http://schemas.microsoft.com/office/drawing/2014/main" id="{3B3365C0-4DA1-515C-573A-322A2E7CF94D}"/>
              </a:ext>
            </a:extLst>
          </p:cNvPr>
          <p:cNvSpPr txBox="1"/>
          <p:nvPr/>
        </p:nvSpPr>
        <p:spPr>
          <a:xfrm>
            <a:off x="2858730" y="1476588"/>
            <a:ext cx="6096000" cy="523220"/>
          </a:xfrm>
          <a:prstGeom prst="rect">
            <a:avLst/>
          </a:prstGeom>
          <a:noFill/>
        </p:spPr>
        <p:txBody>
          <a:bodyPr wrap="square">
            <a:spAutoFit/>
          </a:bodyPr>
          <a:lstStyle/>
          <a:p>
            <a:pPr algn="ctr"/>
            <a:r>
              <a:rPr lang="en-US" sz="2800" b="1" dirty="0"/>
              <a:t>Abstract </a:t>
            </a:r>
          </a:p>
        </p:txBody>
      </p:sp>
    </p:spTree>
    <p:extLst>
      <p:ext uri="{BB962C8B-B14F-4D97-AF65-F5344CB8AC3E}">
        <p14:creationId xmlns:p14="http://schemas.microsoft.com/office/powerpoint/2010/main" val="340430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DC92E6F5-28F7-28C1-0E6F-D7839408F537}"/>
              </a:ext>
            </a:extLst>
          </p:cNvPr>
          <p:cNvSpPr txBox="1"/>
          <p:nvPr/>
        </p:nvSpPr>
        <p:spPr>
          <a:xfrm>
            <a:off x="1036983" y="1451525"/>
            <a:ext cx="9939129" cy="3200876"/>
          </a:xfrm>
          <a:prstGeom prst="rect">
            <a:avLst/>
          </a:prstGeom>
          <a:noFill/>
        </p:spPr>
        <p:txBody>
          <a:bodyPr wrap="square">
            <a:spAutoFit/>
          </a:bodyPr>
          <a:lstStyle/>
          <a:p>
            <a:pPr algn="ctr"/>
            <a:r>
              <a:rPr lang="en-US" sz="2000" b="1" dirty="0"/>
              <a:t>  </a:t>
            </a:r>
            <a:r>
              <a:rPr lang="en-US" sz="2800" b="1" dirty="0"/>
              <a:t>Introduction</a:t>
            </a:r>
          </a:p>
          <a:p>
            <a:endParaRPr lang="en-US" sz="2000" b="1" dirty="0"/>
          </a:p>
          <a:p>
            <a:pPr algn="just"/>
            <a:r>
              <a:rPr lang="en-US" sz="2200" dirty="0" err="1"/>
              <a:t>MealMap</a:t>
            </a:r>
            <a:r>
              <a:rPr lang="en-US" sz="2200" dirty="0"/>
              <a:t> is an innovative digital platform designed to address the growing need for personalized meal planning and nutritional management. As lifestyles become busier and dietary needs more complex, individuals and families seek effective tools to simplify meal planning, enhance nutrition, and support healthy living. </a:t>
            </a:r>
            <a:r>
              <a:rPr lang="en-US" sz="2200" dirty="0" err="1"/>
              <a:t>MealMap</a:t>
            </a:r>
            <a:r>
              <a:rPr lang="en-US" sz="2200" dirty="0"/>
              <a:t> aims to fill this gap by providing a user-friendly platform that integrates meal planning, recipe suggestions, grocery management, and nutritional tracking into one comprehensive solution</a:t>
            </a:r>
          </a:p>
        </p:txBody>
      </p:sp>
    </p:spTree>
    <p:extLst>
      <p:ext uri="{BB962C8B-B14F-4D97-AF65-F5344CB8AC3E}">
        <p14:creationId xmlns:p14="http://schemas.microsoft.com/office/powerpoint/2010/main" val="226234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38B38-CF1D-F99F-327E-D1CD274FCE00}"/>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FFDB06EB-28CF-3548-9530-272186EB5755}"/>
              </a:ext>
            </a:extLst>
          </p:cNvPr>
          <p:cNvSpPr>
            <a:spLocks noChangeArrowheads="1"/>
          </p:cNvSpPr>
          <p:nvPr/>
        </p:nvSpPr>
        <p:spPr bwMode="auto">
          <a:xfrm>
            <a:off x="815009" y="1089898"/>
            <a:ext cx="10654748"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Key Features of </a:t>
            </a:r>
            <a:r>
              <a:rPr kumimoji="0" lang="en-US" altLang="en-US" sz="2800" b="1" i="0" u="none" strike="noStrike" cap="none" normalizeH="0" baseline="0" dirty="0" err="1">
                <a:ln>
                  <a:noFill/>
                </a:ln>
                <a:solidFill>
                  <a:schemeClr val="tx1"/>
                </a:solidFill>
                <a:effectLst/>
                <a:latin typeface="Arial" panose="020B0604020202020204" pitchFamily="34" charset="0"/>
              </a:rPr>
              <a:t>MealMap</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Personalized Meal Planning</a:t>
            </a:r>
            <a:r>
              <a:rPr kumimoji="0" lang="en-US" altLang="en-US" sz="2000" b="0" i="0" u="none" strike="noStrike" cap="none" normalizeH="0" baseline="0" dirty="0">
                <a:ln>
                  <a:noFill/>
                </a:ln>
                <a:solidFill>
                  <a:schemeClr val="tx1"/>
                </a:solidFill>
                <a:effectLst/>
                <a:latin typeface="Arial" panose="020B0604020202020204" pitchFamily="34" charset="0"/>
              </a:rPr>
              <a:t>: Tailored meal suggestions based on user preferences and health goals.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Recipe Database</a:t>
            </a:r>
            <a:r>
              <a:rPr kumimoji="0" lang="en-US" altLang="en-US" sz="2000" b="0" i="0" u="none" strike="noStrike" cap="none" normalizeH="0" baseline="0" dirty="0">
                <a:ln>
                  <a:noFill/>
                </a:ln>
                <a:solidFill>
                  <a:schemeClr val="tx1"/>
                </a:solidFill>
                <a:effectLst/>
                <a:latin typeface="Arial" panose="020B0604020202020204" pitchFamily="34" charset="0"/>
              </a:rPr>
              <a:t>: A wide selection of recipes with filtering options for dietary needs.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Grocery List Automation</a:t>
            </a:r>
            <a:r>
              <a:rPr kumimoji="0" lang="en-US" altLang="en-US" sz="2000" b="0" i="0" u="none" strike="noStrike" cap="none" normalizeH="0" baseline="0" dirty="0">
                <a:ln>
                  <a:noFill/>
                </a:ln>
                <a:solidFill>
                  <a:schemeClr val="tx1"/>
                </a:solidFill>
                <a:effectLst/>
                <a:latin typeface="Arial" panose="020B0604020202020204" pitchFamily="34" charset="0"/>
              </a:rPr>
              <a:t>: Auto-generates grocery lists integrated with local stores.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Arial" panose="020B0604020202020204" pitchFamily="34" charset="0"/>
              </a:rPr>
              <a:t>Nutritional Tracking</a:t>
            </a:r>
            <a:r>
              <a:rPr kumimoji="0" lang="en-US" altLang="en-US" sz="2000" b="0" i="0" u="none" strike="noStrike" cap="none" normalizeH="0" baseline="0" dirty="0">
                <a:ln>
                  <a:noFill/>
                </a:ln>
                <a:solidFill>
                  <a:schemeClr val="tx1"/>
                </a:solidFill>
                <a:effectLst/>
                <a:latin typeface="Arial" panose="020B0604020202020204" pitchFamily="34" charset="0"/>
              </a:rPr>
              <a:t>: Real-time tracking of calories and nutrients.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Arial" panose="020B0604020202020204" pitchFamily="34" charset="0"/>
              </a:rPr>
              <a:t>Meal Calendar</a:t>
            </a:r>
            <a:r>
              <a:rPr kumimoji="0" lang="en-US" altLang="en-US" sz="2000" b="0" i="0" u="none" strike="noStrike" cap="none" normalizeH="0" baseline="0" dirty="0">
                <a:ln>
                  <a:noFill/>
                </a:ln>
                <a:solidFill>
                  <a:schemeClr val="tx1"/>
                </a:solidFill>
                <a:effectLst/>
                <a:latin typeface="Arial" panose="020B0604020202020204" pitchFamily="34" charset="0"/>
              </a:rPr>
              <a:t>: Plan meals for the week with a calendar view.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Educational Content</a:t>
            </a:r>
            <a:r>
              <a:rPr kumimoji="0" lang="en-US" altLang="en-US" sz="2000" b="0" i="0" u="none" strike="noStrike" cap="none" normalizeH="0" baseline="0" dirty="0">
                <a:ln>
                  <a:noFill/>
                </a:ln>
                <a:solidFill>
                  <a:schemeClr val="tx1"/>
                </a:solidFill>
                <a:effectLst/>
                <a:latin typeface="Arial" panose="020B0604020202020204" pitchFamily="34" charset="0"/>
              </a:rPr>
              <a:t>: Access to nutrition and cooking tips. </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User Profiles</a:t>
            </a:r>
            <a:r>
              <a:rPr kumimoji="0" lang="en-US" altLang="en-US" sz="2000" b="0" i="0" u="none" strike="noStrike" cap="none" normalizeH="0" baseline="0" dirty="0">
                <a:ln>
                  <a:noFill/>
                </a:ln>
                <a:solidFill>
                  <a:schemeClr val="tx1"/>
                </a:solidFill>
                <a:effectLst/>
                <a:latin typeface="Arial" panose="020B0604020202020204" pitchFamily="34" charset="0"/>
              </a:rPr>
              <a:t>: Customizable profiles for dietary preferences and restrictions. </a:t>
            </a:r>
          </a:p>
          <a:p>
            <a:pPr marL="0" marR="0" lvl="0" indent="0" algn="just" defTabSz="914400" rtl="0" eaLnBrk="0" fontAlgn="base" latinLnBrk="0" hangingPunct="0">
              <a:lnSpc>
                <a:spcPct val="100000"/>
              </a:lnSpc>
              <a:spcBef>
                <a:spcPct val="0"/>
              </a:spcBef>
              <a:spcAft>
                <a:spcPct val="0"/>
              </a:spcAft>
              <a:buClrTx/>
              <a:buSzTx/>
              <a:buFontTx/>
              <a:buAutoNum type="arabicPeriod" startAt="8"/>
              <a:tabLst/>
            </a:pPr>
            <a:r>
              <a:rPr kumimoji="0" lang="en-US" altLang="en-US" sz="2000" b="1" i="0" u="none" strike="noStrike" cap="none" normalizeH="0" baseline="0" dirty="0">
                <a:ln>
                  <a:noFill/>
                </a:ln>
                <a:solidFill>
                  <a:schemeClr val="tx1"/>
                </a:solidFill>
                <a:effectLst/>
                <a:latin typeface="Arial" panose="020B0604020202020204" pitchFamily="34" charset="0"/>
              </a:rPr>
              <a:t>Recipe Sharing</a:t>
            </a:r>
            <a:r>
              <a:rPr kumimoji="0" lang="en-US" altLang="en-US" sz="2000" b="0" i="0" u="none" strike="noStrike" cap="none" normalizeH="0" baseline="0" dirty="0">
                <a:ln>
                  <a:noFill/>
                </a:ln>
                <a:solidFill>
                  <a:schemeClr val="tx1"/>
                </a:solidFill>
                <a:effectLst/>
                <a:latin typeface="Arial" panose="020B0604020202020204" pitchFamily="34" charset="0"/>
              </a:rPr>
              <a:t>: Share meals and tips with others. </a:t>
            </a:r>
          </a:p>
          <a:p>
            <a:pPr marL="0" marR="0" lvl="0" indent="0" algn="just" defTabSz="914400" rtl="0" eaLnBrk="0" fontAlgn="base" latinLnBrk="0" hangingPunct="0">
              <a:lnSpc>
                <a:spcPct val="100000"/>
              </a:lnSpc>
              <a:spcBef>
                <a:spcPct val="0"/>
              </a:spcBef>
              <a:spcAft>
                <a:spcPct val="0"/>
              </a:spcAft>
              <a:buClrTx/>
              <a:buSzTx/>
              <a:buFontTx/>
              <a:buAutoNum type="arabicPeriod" startAt="9"/>
              <a:tabLst/>
            </a:pPr>
            <a:r>
              <a:rPr kumimoji="0" lang="en-US" altLang="en-US" sz="2000" b="1" i="0" u="none" strike="noStrike" cap="none" normalizeH="0" baseline="0" dirty="0">
                <a:ln>
                  <a:noFill/>
                </a:ln>
                <a:solidFill>
                  <a:schemeClr val="tx1"/>
                </a:solidFill>
                <a:effectLst/>
                <a:latin typeface="Arial" panose="020B0604020202020204" pitchFamily="34" charset="0"/>
              </a:rPr>
              <a:t>Fitness Integration</a:t>
            </a:r>
            <a:r>
              <a:rPr kumimoji="0" lang="en-US" altLang="en-US" sz="2000" b="0" i="0" u="none" strike="noStrike" cap="none" normalizeH="0" baseline="0" dirty="0">
                <a:ln>
                  <a:noFill/>
                </a:ln>
                <a:solidFill>
                  <a:schemeClr val="tx1"/>
                </a:solidFill>
                <a:effectLst/>
                <a:latin typeface="Arial" panose="020B0604020202020204" pitchFamily="34" charset="0"/>
              </a:rPr>
              <a:t>: Syncs with fitness apps to track nutrition and activity. </a:t>
            </a:r>
          </a:p>
          <a:p>
            <a:pPr marL="0" marR="0" lvl="0" indent="0" algn="just" defTabSz="914400" rtl="0" eaLnBrk="0" fontAlgn="base" latinLnBrk="0" hangingPunct="0">
              <a:lnSpc>
                <a:spcPct val="100000"/>
              </a:lnSpc>
              <a:spcBef>
                <a:spcPct val="0"/>
              </a:spcBef>
              <a:spcAft>
                <a:spcPct val="0"/>
              </a:spcAft>
              <a:buClrTx/>
              <a:buSzTx/>
              <a:buFontTx/>
              <a:buAutoNum type="arabicPeriod" startAt="10"/>
              <a:tabLst/>
            </a:pPr>
            <a:r>
              <a:rPr kumimoji="0" lang="en-US" altLang="en-US" sz="2000" b="1" i="0" u="none" strike="noStrike" cap="none" normalizeH="0" baseline="0" dirty="0">
                <a:ln>
                  <a:noFill/>
                </a:ln>
                <a:solidFill>
                  <a:schemeClr val="tx1"/>
                </a:solidFill>
                <a:effectLst/>
                <a:latin typeface="Arial" panose="020B0604020202020204" pitchFamily="34" charset="0"/>
              </a:rPr>
              <a:t>Multi-Device Access</a:t>
            </a:r>
            <a:r>
              <a:rPr kumimoji="0" lang="en-US" altLang="en-US" sz="2000" b="0" i="0" u="none" strike="noStrike" cap="none" normalizeH="0" baseline="0" dirty="0">
                <a:ln>
                  <a:noFill/>
                </a:ln>
                <a:solidFill>
                  <a:schemeClr val="tx1"/>
                </a:solidFill>
                <a:effectLst/>
                <a:latin typeface="Arial" panose="020B0604020202020204" pitchFamily="34" charset="0"/>
              </a:rPr>
              <a:t>: Access from smartphones, tablets, and desktops.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These features simplify meal planning, grocery shopping, and healthy living</a:t>
            </a:r>
            <a:r>
              <a:rPr kumimoji="0" lang="en-US" altLang="en-US" sz="22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2885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20DF7F1-80B0-F853-45A1-C12F3818E740}"/>
              </a:ext>
            </a:extLst>
          </p:cNvPr>
          <p:cNvSpPr txBox="1"/>
          <p:nvPr/>
        </p:nvSpPr>
        <p:spPr>
          <a:xfrm>
            <a:off x="964096" y="1476482"/>
            <a:ext cx="10240883" cy="3662541"/>
          </a:xfrm>
          <a:prstGeom prst="rect">
            <a:avLst/>
          </a:prstGeom>
          <a:noFill/>
        </p:spPr>
        <p:txBody>
          <a:bodyPr wrap="square">
            <a:spAutoFit/>
          </a:bodyPr>
          <a:lstStyle/>
          <a:p>
            <a:pPr algn="ctr"/>
            <a:r>
              <a:rPr lang="en-US" sz="2800" b="1" dirty="0"/>
              <a:t>    Problem Statement</a:t>
            </a:r>
          </a:p>
          <a:p>
            <a:endParaRPr lang="en-US" sz="2800" b="1" dirty="0"/>
          </a:p>
          <a:p>
            <a:pPr algn="just"/>
            <a:r>
              <a:rPr lang="en-US" sz="2200" dirty="0"/>
              <a:t>In today's fast-paced world, many individuals struggle with maintaining a balanced diet due to a lack of time, knowledge, and resources. Traditional meal planning methods are often cumbersome and inefficient, leading to poor dietary choices and increased food waste. Furthermore, existing solutions lack personalization and fail to address specific dietary needs and preferences. </a:t>
            </a:r>
            <a:r>
              <a:rPr lang="en-US" sz="2200" dirty="0" err="1"/>
              <a:t>MealMap</a:t>
            </a:r>
            <a:r>
              <a:rPr lang="en-US" sz="2200" dirty="0"/>
              <a:t> seeks to resolve these issues by offering an intuitive platform that simplifies meal planning, provides tailored recommendations, and tracks nutritional intake to support healthier lifestyles. Objectives</a:t>
            </a:r>
          </a:p>
        </p:txBody>
      </p:sp>
    </p:spTree>
    <p:extLst>
      <p:ext uri="{BB962C8B-B14F-4D97-AF65-F5344CB8AC3E}">
        <p14:creationId xmlns:p14="http://schemas.microsoft.com/office/powerpoint/2010/main" val="65987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C4188-6157-91B1-6A8B-05CF07B0BC7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016B0016-B8D4-E838-A53C-8C672E084ABD}"/>
              </a:ext>
            </a:extLst>
          </p:cNvPr>
          <p:cNvSpPr txBox="1"/>
          <p:nvPr/>
        </p:nvSpPr>
        <p:spPr>
          <a:xfrm>
            <a:off x="914400" y="1347273"/>
            <a:ext cx="10436619" cy="3754874"/>
          </a:xfrm>
          <a:prstGeom prst="rect">
            <a:avLst/>
          </a:prstGeom>
          <a:noFill/>
        </p:spPr>
        <p:txBody>
          <a:bodyPr wrap="square">
            <a:spAutoFit/>
          </a:bodyPr>
          <a:lstStyle/>
          <a:p>
            <a:pPr algn="ctr"/>
            <a:r>
              <a:rPr lang="en-US" sz="2800" b="1" dirty="0"/>
              <a:t>    Problem Solution</a:t>
            </a:r>
          </a:p>
          <a:p>
            <a:pPr algn="ctr"/>
            <a:endParaRPr lang="en-US" sz="2800" b="1" dirty="0"/>
          </a:p>
          <a:p>
            <a:pPr algn="just"/>
            <a:r>
              <a:rPr lang="en-US" sz="2200" dirty="0" err="1"/>
              <a:t>MealMap</a:t>
            </a:r>
            <a:r>
              <a:rPr lang="en-US" sz="2200" dirty="0"/>
              <a:t> is a dynamic platform that simplifies meal planning by offering personalized meal suggestions, efficient grocery list management, and nutritional tracking. By integrating user profiles, dietary preferences, and health objectives, </a:t>
            </a:r>
            <a:r>
              <a:rPr lang="en-US" sz="2200" dirty="0" err="1"/>
              <a:t>MealMap</a:t>
            </a:r>
            <a:r>
              <a:rPr lang="en-US" sz="2200" dirty="0"/>
              <a:t> </a:t>
            </a:r>
            <a:r>
              <a:rPr lang="en-US" sz="2200" dirty="0" err="1"/>
              <a:t>trailors</a:t>
            </a:r>
            <a:r>
              <a:rPr lang="en-US" sz="2200" dirty="0"/>
              <a:t> meal plans, streamlines shopping through automated grocery lists, and provides educational resources on healthy eating. This solution enhances users' ability to maintain a balanced diet, reduce food waste, and achieve their health goals in a convenient and efficient way.</a:t>
            </a:r>
            <a:endParaRPr lang="en-US" sz="2200" b="1" dirty="0"/>
          </a:p>
          <a:p>
            <a:endParaRPr lang="en-US" sz="2800" b="1" dirty="0"/>
          </a:p>
        </p:txBody>
      </p:sp>
    </p:spTree>
    <p:extLst>
      <p:ext uri="{BB962C8B-B14F-4D97-AF65-F5344CB8AC3E}">
        <p14:creationId xmlns:p14="http://schemas.microsoft.com/office/powerpoint/2010/main" val="2045912764"/>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Luminous design</Template>
  <TotalTime>88</TotalTime>
  <Words>1351</Words>
  <Application>Microsoft Office PowerPoint</Application>
  <PresentationFormat>Widescreen</PresentationFormat>
  <Paragraphs>153</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Avenir Next LT Pro</vt:lpstr>
      <vt:lpstr>Calibri</vt:lpstr>
      <vt:lpstr>Cambria</vt:lpstr>
      <vt:lpstr>Franklin Gothic Medium</vt:lpstr>
      <vt:lpstr>Sabon Next LT</vt:lpstr>
      <vt:lpstr>Times New Roman</vt:lpstr>
      <vt:lpstr>Wingdings</vt:lpstr>
      <vt:lpstr>YAFdJsnKuGg 0</vt:lpstr>
      <vt:lpstr>LuminousVTI</vt:lpstr>
      <vt:lpstr>MealMap   A Smarter Way to Eat Healthy and Stay Balanced</vt:lpstr>
      <vt:lpstr>MealMap   A Smarter Way to Eat Healthy and Stay Balanced</vt:lpstr>
      <vt:lpstr>Contributors</vt:lpstr>
      <vt:lpstr>Table of 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Homepage Dashboard</vt:lpstr>
      <vt:lpstr>Interfaces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Sanjida Afrin</dc:creator>
  <cp:lastModifiedBy>Sanjida Afrin</cp:lastModifiedBy>
  <cp:revision>2</cp:revision>
  <dcterms:created xsi:type="dcterms:W3CDTF">2024-12-06T14:56:36Z</dcterms:created>
  <dcterms:modified xsi:type="dcterms:W3CDTF">2024-12-06T16:26:16Z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